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8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99" r:id="rId3"/>
    <p:sldMasterId id="2147483712" r:id="rId4"/>
    <p:sldMasterId id="2147483725" r:id="rId5"/>
    <p:sldMasterId id="2147483738" r:id="rId6"/>
    <p:sldMasterId id="2147483751" r:id="rId7"/>
    <p:sldMasterId id="2147483778" r:id="rId8"/>
    <p:sldMasterId id="2147483763" r:id="rId9"/>
  </p:sldMasterIdLst>
  <p:notesMasterIdLst>
    <p:notesMasterId r:id="rId49"/>
  </p:notesMasterIdLst>
  <p:sldIdLst>
    <p:sldId id="277" r:id="rId10"/>
    <p:sldId id="287" r:id="rId11"/>
    <p:sldId id="257" r:id="rId12"/>
    <p:sldId id="258" r:id="rId13"/>
    <p:sldId id="259" r:id="rId14"/>
    <p:sldId id="289" r:id="rId15"/>
    <p:sldId id="291" r:id="rId16"/>
    <p:sldId id="316" r:id="rId17"/>
    <p:sldId id="263" r:id="rId18"/>
    <p:sldId id="292" r:id="rId19"/>
    <p:sldId id="294" r:id="rId20"/>
    <p:sldId id="295" r:id="rId21"/>
    <p:sldId id="264" r:id="rId22"/>
    <p:sldId id="296" r:id="rId23"/>
    <p:sldId id="262" r:id="rId24"/>
    <p:sldId id="266" r:id="rId25"/>
    <p:sldId id="369" r:id="rId26"/>
    <p:sldId id="288" r:id="rId27"/>
    <p:sldId id="298" r:id="rId28"/>
    <p:sldId id="317" r:id="rId29"/>
    <p:sldId id="299" r:id="rId30"/>
    <p:sldId id="265" r:id="rId31"/>
    <p:sldId id="301" r:id="rId32"/>
    <p:sldId id="302" r:id="rId33"/>
    <p:sldId id="268" r:id="rId34"/>
    <p:sldId id="303" r:id="rId35"/>
    <p:sldId id="304" r:id="rId36"/>
    <p:sldId id="315" r:id="rId37"/>
    <p:sldId id="282" r:id="rId38"/>
    <p:sldId id="283" r:id="rId39"/>
    <p:sldId id="306" r:id="rId40"/>
    <p:sldId id="305" r:id="rId41"/>
    <p:sldId id="307" r:id="rId42"/>
    <p:sldId id="308" r:id="rId43"/>
    <p:sldId id="318" r:id="rId44"/>
    <p:sldId id="321" r:id="rId45"/>
    <p:sldId id="319" r:id="rId46"/>
    <p:sldId id="320" r:id="rId47"/>
    <p:sldId id="310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133CE2-7802-8438-48C7-E2BE9F5BBA2A}" v="13" dt="2025-07-18T23:22:52.085"/>
    <p1510:client id="{DAC995DF-9F17-6691-9E51-37998D809A64}" v="5" dt="2025-07-17T00:05:28.0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9" autoAdjust="0"/>
    <p:restoredTop sz="94660"/>
  </p:normalViewPr>
  <p:slideViewPr>
    <p:cSldViewPr snapToGrid="0">
      <p:cViewPr varScale="1">
        <p:scale>
          <a:sx n="80" d="100"/>
          <a:sy n="80" d="100"/>
        </p:scale>
        <p:origin x="60" y="3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8" Type="http://schemas.openxmlformats.org/officeDocument/2006/relationships/slideMaster" Target="slideMasters/slideMaster8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ga (Liliana) Caballero Suarez" userId="S::ocaballe@uoguelph.ca::477eb1ec-8535-4759-b174-7e54deeb1fef" providerId="AD" clId="Web-{42133CE2-7802-8438-48C7-E2BE9F5BBA2A}"/>
    <pc:docChg chg="modSld">
      <pc:chgData name="Olga (Liliana) Caballero Suarez" userId="S::ocaballe@uoguelph.ca::477eb1ec-8535-4759-b174-7e54deeb1fef" providerId="AD" clId="Web-{42133CE2-7802-8438-48C7-E2BE9F5BBA2A}" dt="2025-07-18T23:22:52.085" v="11" actId="20577"/>
      <pc:docMkLst>
        <pc:docMk/>
      </pc:docMkLst>
      <pc:sldChg chg="modSp">
        <pc:chgData name="Olga (Liliana) Caballero Suarez" userId="S::ocaballe@uoguelph.ca::477eb1ec-8535-4759-b174-7e54deeb1fef" providerId="AD" clId="Web-{42133CE2-7802-8438-48C7-E2BE9F5BBA2A}" dt="2025-07-18T23:22:52.085" v="11" actId="20577"/>
        <pc:sldMkLst>
          <pc:docMk/>
          <pc:sldMk cId="1065914148" sldId="277"/>
        </pc:sldMkLst>
        <pc:spChg chg="mod">
          <ac:chgData name="Olga (Liliana) Caballero Suarez" userId="S::ocaballe@uoguelph.ca::477eb1ec-8535-4759-b174-7e54deeb1fef" providerId="AD" clId="Web-{42133CE2-7802-8438-48C7-E2BE9F5BBA2A}" dt="2025-07-18T23:22:52.085" v="11" actId="20577"/>
          <ac:spMkLst>
            <pc:docMk/>
            <pc:sldMk cId="1065914148" sldId="277"/>
            <ac:spMk id="2" creationId="{10C80156-D50D-CE2C-186F-41CFC34E57F2}"/>
          </ac:spMkLst>
        </pc:spChg>
      </pc:sldChg>
    </pc:docChg>
  </pc:docChgLst>
  <pc:docChgLst>
    <pc:chgData name="Olga (Liliana) Caballero Suarez" userId="S::ocaballe@uoguelph.ca::477eb1ec-8535-4759-b174-7e54deeb1fef" providerId="AD" clId="Web-{DAC995DF-9F17-6691-9E51-37998D809A64}"/>
    <pc:docChg chg="addSld modSld sldOrd addMainMaster modMainMaster">
      <pc:chgData name="Olga (Liliana) Caballero Suarez" userId="S::ocaballe@uoguelph.ca::477eb1ec-8535-4759-b174-7e54deeb1fef" providerId="AD" clId="Web-{DAC995DF-9F17-6691-9E51-37998D809A64}" dt="2025-07-17T00:05:28.099" v="4" actId="1076"/>
      <pc:docMkLst>
        <pc:docMk/>
      </pc:docMkLst>
      <pc:sldChg chg="modSp add">
        <pc:chgData name="Olga (Liliana) Caballero Suarez" userId="S::ocaballe@uoguelph.ca::477eb1ec-8535-4759-b174-7e54deeb1fef" providerId="AD" clId="Web-{DAC995DF-9F17-6691-9E51-37998D809A64}" dt="2025-07-17T00:05:28.099" v="4" actId="1076"/>
        <pc:sldMkLst>
          <pc:docMk/>
          <pc:sldMk cId="0" sldId="266"/>
        </pc:sldMkLst>
        <pc:spChg chg="mod">
          <ac:chgData name="Olga (Liliana) Caballero Suarez" userId="S::ocaballe@uoguelph.ca::477eb1ec-8535-4759-b174-7e54deeb1fef" providerId="AD" clId="Web-{DAC995DF-9F17-6691-9E51-37998D809A64}" dt="2025-07-17T00:05:28.099" v="4" actId="1076"/>
          <ac:spMkLst>
            <pc:docMk/>
            <pc:sldMk cId="0" sldId="266"/>
            <ac:spMk id="261" creationId="{00000000-0000-0000-0000-000000000000}"/>
          </ac:spMkLst>
        </pc:spChg>
      </pc:sldChg>
      <pc:sldChg chg="ord">
        <pc:chgData name="Olga (Liliana) Caballero Suarez" userId="S::ocaballe@uoguelph.ca::477eb1ec-8535-4759-b174-7e54deeb1fef" providerId="AD" clId="Web-{DAC995DF-9F17-6691-9E51-37998D809A64}" dt="2025-07-16T22:57:01.804" v="2"/>
        <pc:sldMkLst>
          <pc:docMk/>
          <pc:sldMk cId="2343538473" sldId="268"/>
        </pc:sldMkLst>
      </pc:sldChg>
      <pc:sldChg chg="ord">
        <pc:chgData name="Olga (Liliana) Caballero Suarez" userId="S::ocaballe@uoguelph.ca::477eb1ec-8535-4759-b174-7e54deeb1fef" providerId="AD" clId="Web-{DAC995DF-9F17-6691-9E51-37998D809A64}" dt="2025-07-16T23:00:31.856" v="3"/>
        <pc:sldMkLst>
          <pc:docMk/>
          <pc:sldMk cId="113255607" sldId="288"/>
        </pc:sldMkLst>
      </pc:sldChg>
      <pc:sldChg chg="add">
        <pc:chgData name="Olga (Liliana) Caballero Suarez" userId="S::ocaballe@uoguelph.ca::477eb1ec-8535-4759-b174-7e54deeb1fef" providerId="AD" clId="Web-{DAC995DF-9F17-6691-9E51-37998D809A64}" dt="2025-07-16T22:55:58.021" v="1"/>
        <pc:sldMkLst>
          <pc:docMk/>
          <pc:sldMk cId="1219815353" sldId="369"/>
        </pc:sldMkLst>
      </pc:sldChg>
      <pc:sldMasterChg chg="modSldLayout">
        <pc:chgData name="Olga (Liliana) Caballero Suarez" userId="S::ocaballe@uoguelph.ca::477eb1ec-8535-4759-b174-7e54deeb1fef" providerId="AD" clId="Web-{DAC995DF-9F17-6691-9E51-37998D809A64}" dt="2025-07-16T22:55:58.021" v="0"/>
        <pc:sldMasterMkLst>
          <pc:docMk/>
          <pc:sldMasterMk cId="3434661147" sldId="2147483751"/>
        </pc:sldMasterMkLst>
        <pc:sldLayoutChg chg="replId">
          <pc:chgData name="Olga (Liliana) Caballero Suarez" userId="S::ocaballe@uoguelph.ca::477eb1ec-8535-4759-b174-7e54deeb1fef" providerId="AD" clId="Web-{DAC995DF-9F17-6691-9E51-37998D809A64}" dt="2025-07-16T22:55:58.021" v="0"/>
          <pc:sldLayoutMkLst>
            <pc:docMk/>
            <pc:sldMasterMk cId="3434661147" sldId="2147483751"/>
            <pc:sldLayoutMk cId="4166881666" sldId="2147483777"/>
          </pc:sldLayoutMkLst>
        </pc:sldLayoutChg>
      </pc:sldMasterChg>
      <pc:sldMasterChg chg="add addSldLayout">
        <pc:chgData name="Olga (Liliana) Caballero Suarez" userId="S::ocaballe@uoguelph.ca::477eb1ec-8535-4759-b174-7e54deeb1fef" providerId="AD" clId="Web-{DAC995DF-9F17-6691-9E51-37998D809A64}" dt="2025-07-16T22:55:58.021" v="0"/>
        <pc:sldMasterMkLst>
          <pc:docMk/>
          <pc:sldMasterMk cId="1713775848" sldId="2147483763"/>
        </pc:sldMasterMkLst>
        <pc:sldLayoutChg chg="add">
          <pc:chgData name="Olga (Liliana) Caballero Suarez" userId="S::ocaballe@uoguelph.ca::477eb1ec-8535-4759-b174-7e54deeb1fef" providerId="AD" clId="Web-{DAC995DF-9F17-6691-9E51-37998D809A64}" dt="2025-07-16T22:55:58.021" v="0"/>
          <pc:sldLayoutMkLst>
            <pc:docMk/>
            <pc:sldMasterMk cId="1713775848" sldId="2147483763"/>
            <pc:sldLayoutMk cId="1747238467" sldId="2147483764"/>
          </pc:sldLayoutMkLst>
        </pc:sldLayoutChg>
        <pc:sldLayoutChg chg="add">
          <pc:chgData name="Olga (Liliana) Caballero Suarez" userId="S::ocaballe@uoguelph.ca::477eb1ec-8535-4759-b174-7e54deeb1fef" providerId="AD" clId="Web-{DAC995DF-9F17-6691-9E51-37998D809A64}" dt="2025-07-16T22:55:58.021" v="0"/>
          <pc:sldLayoutMkLst>
            <pc:docMk/>
            <pc:sldMasterMk cId="1713775848" sldId="2147483763"/>
            <pc:sldLayoutMk cId="3969838444" sldId="2147483765"/>
          </pc:sldLayoutMkLst>
        </pc:sldLayoutChg>
        <pc:sldLayoutChg chg="add">
          <pc:chgData name="Olga (Liliana) Caballero Suarez" userId="S::ocaballe@uoguelph.ca::477eb1ec-8535-4759-b174-7e54deeb1fef" providerId="AD" clId="Web-{DAC995DF-9F17-6691-9E51-37998D809A64}" dt="2025-07-16T22:55:58.021" v="0"/>
          <pc:sldLayoutMkLst>
            <pc:docMk/>
            <pc:sldMasterMk cId="1713775848" sldId="2147483763"/>
            <pc:sldLayoutMk cId="54949673" sldId="2147483766"/>
          </pc:sldLayoutMkLst>
        </pc:sldLayoutChg>
        <pc:sldLayoutChg chg="add">
          <pc:chgData name="Olga (Liliana) Caballero Suarez" userId="S::ocaballe@uoguelph.ca::477eb1ec-8535-4759-b174-7e54deeb1fef" providerId="AD" clId="Web-{DAC995DF-9F17-6691-9E51-37998D809A64}" dt="2025-07-16T22:55:58.021" v="0"/>
          <pc:sldLayoutMkLst>
            <pc:docMk/>
            <pc:sldMasterMk cId="1713775848" sldId="2147483763"/>
            <pc:sldLayoutMk cId="526185675" sldId="2147483767"/>
          </pc:sldLayoutMkLst>
        </pc:sldLayoutChg>
        <pc:sldLayoutChg chg="add">
          <pc:chgData name="Olga (Liliana) Caballero Suarez" userId="S::ocaballe@uoguelph.ca::477eb1ec-8535-4759-b174-7e54deeb1fef" providerId="AD" clId="Web-{DAC995DF-9F17-6691-9E51-37998D809A64}" dt="2025-07-16T22:55:58.021" v="0"/>
          <pc:sldLayoutMkLst>
            <pc:docMk/>
            <pc:sldMasterMk cId="1713775848" sldId="2147483763"/>
            <pc:sldLayoutMk cId="1299003146" sldId="2147483768"/>
          </pc:sldLayoutMkLst>
        </pc:sldLayoutChg>
        <pc:sldLayoutChg chg="add">
          <pc:chgData name="Olga (Liliana) Caballero Suarez" userId="S::ocaballe@uoguelph.ca::477eb1ec-8535-4759-b174-7e54deeb1fef" providerId="AD" clId="Web-{DAC995DF-9F17-6691-9E51-37998D809A64}" dt="2025-07-16T22:55:58.021" v="0"/>
          <pc:sldLayoutMkLst>
            <pc:docMk/>
            <pc:sldMasterMk cId="1713775848" sldId="2147483763"/>
            <pc:sldLayoutMk cId="2556401366" sldId="2147483769"/>
          </pc:sldLayoutMkLst>
        </pc:sldLayoutChg>
        <pc:sldLayoutChg chg="add">
          <pc:chgData name="Olga (Liliana) Caballero Suarez" userId="S::ocaballe@uoguelph.ca::477eb1ec-8535-4759-b174-7e54deeb1fef" providerId="AD" clId="Web-{DAC995DF-9F17-6691-9E51-37998D809A64}" dt="2025-07-16T22:55:58.021" v="0"/>
          <pc:sldLayoutMkLst>
            <pc:docMk/>
            <pc:sldMasterMk cId="1713775848" sldId="2147483763"/>
            <pc:sldLayoutMk cId="4294216869" sldId="2147483770"/>
          </pc:sldLayoutMkLst>
        </pc:sldLayoutChg>
        <pc:sldLayoutChg chg="add">
          <pc:chgData name="Olga (Liliana) Caballero Suarez" userId="S::ocaballe@uoguelph.ca::477eb1ec-8535-4759-b174-7e54deeb1fef" providerId="AD" clId="Web-{DAC995DF-9F17-6691-9E51-37998D809A64}" dt="2025-07-16T22:55:58.021" v="0"/>
          <pc:sldLayoutMkLst>
            <pc:docMk/>
            <pc:sldMasterMk cId="1713775848" sldId="2147483763"/>
            <pc:sldLayoutMk cId="1053879578" sldId="2147483771"/>
          </pc:sldLayoutMkLst>
        </pc:sldLayoutChg>
        <pc:sldLayoutChg chg="add">
          <pc:chgData name="Olga (Liliana) Caballero Suarez" userId="S::ocaballe@uoguelph.ca::477eb1ec-8535-4759-b174-7e54deeb1fef" providerId="AD" clId="Web-{DAC995DF-9F17-6691-9E51-37998D809A64}" dt="2025-07-16T22:55:58.021" v="0"/>
          <pc:sldLayoutMkLst>
            <pc:docMk/>
            <pc:sldMasterMk cId="1713775848" sldId="2147483763"/>
            <pc:sldLayoutMk cId="4042052764" sldId="2147483772"/>
          </pc:sldLayoutMkLst>
        </pc:sldLayoutChg>
        <pc:sldLayoutChg chg="add">
          <pc:chgData name="Olga (Liliana) Caballero Suarez" userId="S::ocaballe@uoguelph.ca::477eb1ec-8535-4759-b174-7e54deeb1fef" providerId="AD" clId="Web-{DAC995DF-9F17-6691-9E51-37998D809A64}" dt="2025-07-16T22:55:58.021" v="0"/>
          <pc:sldLayoutMkLst>
            <pc:docMk/>
            <pc:sldMasterMk cId="1713775848" sldId="2147483763"/>
            <pc:sldLayoutMk cId="1990876573" sldId="2147483773"/>
          </pc:sldLayoutMkLst>
        </pc:sldLayoutChg>
        <pc:sldLayoutChg chg="add">
          <pc:chgData name="Olga (Liliana) Caballero Suarez" userId="S::ocaballe@uoguelph.ca::477eb1ec-8535-4759-b174-7e54deeb1fef" providerId="AD" clId="Web-{DAC995DF-9F17-6691-9E51-37998D809A64}" dt="2025-07-16T22:55:58.021" v="0"/>
          <pc:sldLayoutMkLst>
            <pc:docMk/>
            <pc:sldMasterMk cId="1713775848" sldId="2147483763"/>
            <pc:sldLayoutMk cId="1053161297" sldId="2147483774"/>
          </pc:sldLayoutMkLst>
        </pc:sldLayoutChg>
        <pc:sldLayoutChg chg="add">
          <pc:chgData name="Olga (Liliana) Caballero Suarez" userId="S::ocaballe@uoguelph.ca::477eb1ec-8535-4759-b174-7e54deeb1fef" providerId="AD" clId="Web-{DAC995DF-9F17-6691-9E51-37998D809A64}" dt="2025-07-16T22:55:58.021" v="0"/>
          <pc:sldLayoutMkLst>
            <pc:docMk/>
            <pc:sldMasterMk cId="1713775848" sldId="2147483763"/>
            <pc:sldLayoutMk cId="2918654182" sldId="2147483775"/>
          </pc:sldLayoutMkLst>
        </pc:sldLayoutChg>
      </pc:sldMasterChg>
      <pc:sldMasterChg chg="replId modSldLayout">
        <pc:chgData name="Olga (Liliana) Caballero Suarez" userId="S::ocaballe@uoguelph.ca::477eb1ec-8535-4759-b174-7e54deeb1fef" providerId="AD" clId="Web-{DAC995DF-9F17-6691-9E51-37998D809A64}" dt="2025-07-16T22:55:58.021" v="0"/>
        <pc:sldMasterMkLst>
          <pc:docMk/>
          <pc:sldMasterMk cId="643348331" sldId="2147483778"/>
        </pc:sldMasterMkLst>
        <pc:sldLayoutChg chg="replId">
          <pc:chgData name="Olga (Liliana) Caballero Suarez" userId="S::ocaballe@uoguelph.ca::477eb1ec-8535-4759-b174-7e54deeb1fef" providerId="AD" clId="Web-{DAC995DF-9F17-6691-9E51-37998D809A64}" dt="2025-07-16T22:55:58.021" v="0"/>
          <pc:sldLayoutMkLst>
            <pc:docMk/>
            <pc:sldMasterMk cId="643348331" sldId="2147483778"/>
            <pc:sldLayoutMk cId="3086499206" sldId="2147483779"/>
          </pc:sldLayoutMkLst>
        </pc:sldLayoutChg>
        <pc:sldLayoutChg chg="replId">
          <pc:chgData name="Olga (Liliana) Caballero Suarez" userId="S::ocaballe@uoguelph.ca::477eb1ec-8535-4759-b174-7e54deeb1fef" providerId="AD" clId="Web-{DAC995DF-9F17-6691-9E51-37998D809A64}" dt="2025-07-16T22:55:58.021" v="0"/>
          <pc:sldLayoutMkLst>
            <pc:docMk/>
            <pc:sldMasterMk cId="643348331" sldId="2147483778"/>
            <pc:sldLayoutMk cId="348636881" sldId="2147483780"/>
          </pc:sldLayoutMkLst>
        </pc:sldLayoutChg>
        <pc:sldLayoutChg chg="replId">
          <pc:chgData name="Olga (Liliana) Caballero Suarez" userId="S::ocaballe@uoguelph.ca::477eb1ec-8535-4759-b174-7e54deeb1fef" providerId="AD" clId="Web-{DAC995DF-9F17-6691-9E51-37998D809A64}" dt="2025-07-16T22:55:58.021" v="0"/>
          <pc:sldLayoutMkLst>
            <pc:docMk/>
            <pc:sldMasterMk cId="643348331" sldId="2147483778"/>
            <pc:sldLayoutMk cId="3353120898" sldId="2147483781"/>
          </pc:sldLayoutMkLst>
        </pc:sldLayoutChg>
        <pc:sldLayoutChg chg="replId">
          <pc:chgData name="Olga (Liliana) Caballero Suarez" userId="S::ocaballe@uoguelph.ca::477eb1ec-8535-4759-b174-7e54deeb1fef" providerId="AD" clId="Web-{DAC995DF-9F17-6691-9E51-37998D809A64}" dt="2025-07-16T22:55:58.021" v="0"/>
          <pc:sldLayoutMkLst>
            <pc:docMk/>
            <pc:sldMasterMk cId="643348331" sldId="2147483778"/>
            <pc:sldLayoutMk cId="3228899004" sldId="2147483782"/>
          </pc:sldLayoutMkLst>
        </pc:sldLayoutChg>
        <pc:sldLayoutChg chg="replId">
          <pc:chgData name="Olga (Liliana) Caballero Suarez" userId="S::ocaballe@uoguelph.ca::477eb1ec-8535-4759-b174-7e54deeb1fef" providerId="AD" clId="Web-{DAC995DF-9F17-6691-9E51-37998D809A64}" dt="2025-07-16T22:55:58.021" v="0"/>
          <pc:sldLayoutMkLst>
            <pc:docMk/>
            <pc:sldMasterMk cId="643348331" sldId="2147483778"/>
            <pc:sldLayoutMk cId="1712600903" sldId="2147483783"/>
          </pc:sldLayoutMkLst>
        </pc:sldLayoutChg>
        <pc:sldLayoutChg chg="replId">
          <pc:chgData name="Olga (Liliana) Caballero Suarez" userId="S::ocaballe@uoguelph.ca::477eb1ec-8535-4759-b174-7e54deeb1fef" providerId="AD" clId="Web-{DAC995DF-9F17-6691-9E51-37998D809A64}" dt="2025-07-16T22:55:58.021" v="0"/>
          <pc:sldLayoutMkLst>
            <pc:docMk/>
            <pc:sldMasterMk cId="643348331" sldId="2147483778"/>
            <pc:sldLayoutMk cId="2602262016" sldId="2147483784"/>
          </pc:sldLayoutMkLst>
        </pc:sldLayoutChg>
        <pc:sldLayoutChg chg="replId">
          <pc:chgData name="Olga (Liliana) Caballero Suarez" userId="S::ocaballe@uoguelph.ca::477eb1ec-8535-4759-b174-7e54deeb1fef" providerId="AD" clId="Web-{DAC995DF-9F17-6691-9E51-37998D809A64}" dt="2025-07-16T22:55:58.021" v="0"/>
          <pc:sldLayoutMkLst>
            <pc:docMk/>
            <pc:sldMasterMk cId="643348331" sldId="2147483778"/>
            <pc:sldLayoutMk cId="2171236568" sldId="2147483785"/>
          </pc:sldLayoutMkLst>
        </pc:sldLayoutChg>
        <pc:sldLayoutChg chg="replId">
          <pc:chgData name="Olga (Liliana) Caballero Suarez" userId="S::ocaballe@uoguelph.ca::477eb1ec-8535-4759-b174-7e54deeb1fef" providerId="AD" clId="Web-{DAC995DF-9F17-6691-9E51-37998D809A64}" dt="2025-07-16T22:55:58.021" v="0"/>
          <pc:sldLayoutMkLst>
            <pc:docMk/>
            <pc:sldMasterMk cId="643348331" sldId="2147483778"/>
            <pc:sldLayoutMk cId="1062210774" sldId="2147483786"/>
          </pc:sldLayoutMkLst>
        </pc:sldLayoutChg>
        <pc:sldLayoutChg chg="replId">
          <pc:chgData name="Olga (Liliana) Caballero Suarez" userId="S::ocaballe@uoguelph.ca::477eb1ec-8535-4759-b174-7e54deeb1fef" providerId="AD" clId="Web-{DAC995DF-9F17-6691-9E51-37998D809A64}" dt="2025-07-16T22:55:58.021" v="0"/>
          <pc:sldLayoutMkLst>
            <pc:docMk/>
            <pc:sldMasterMk cId="643348331" sldId="2147483778"/>
            <pc:sldLayoutMk cId="414724898" sldId="2147483787"/>
          </pc:sldLayoutMkLst>
        </pc:sldLayoutChg>
        <pc:sldLayoutChg chg="replId">
          <pc:chgData name="Olga (Liliana) Caballero Suarez" userId="S::ocaballe@uoguelph.ca::477eb1ec-8535-4759-b174-7e54deeb1fef" providerId="AD" clId="Web-{DAC995DF-9F17-6691-9E51-37998D809A64}" dt="2025-07-16T22:55:58.021" v="0"/>
          <pc:sldLayoutMkLst>
            <pc:docMk/>
            <pc:sldMasterMk cId="643348331" sldId="2147483778"/>
            <pc:sldLayoutMk cId="1246762346" sldId="2147483788"/>
          </pc:sldLayoutMkLst>
        </pc:sldLayoutChg>
        <pc:sldLayoutChg chg="replId">
          <pc:chgData name="Olga (Liliana) Caballero Suarez" userId="S::ocaballe@uoguelph.ca::477eb1ec-8535-4759-b174-7e54deeb1fef" providerId="AD" clId="Web-{DAC995DF-9F17-6691-9E51-37998D809A64}" dt="2025-07-16T22:55:58.021" v="0"/>
          <pc:sldLayoutMkLst>
            <pc:docMk/>
            <pc:sldMasterMk cId="643348331" sldId="2147483778"/>
            <pc:sldLayoutMk cId="3111181686" sldId="214748378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2D088A-A235-4139-A3C8-D5CD57BE9048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3604B9-B9F0-489C-9F3F-B47D6E5DC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43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91DB81-2D9A-4DC7-972F-A190BC94BB14}" type="slidenum">
              <a:rPr kumimoji="0" lang="en-CA" sz="1400" b="0" i="0" u="none" strike="noStrike" kern="1200" cap="none" spc="-1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CA" sz="14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9585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06259-E11D-4F21-90E4-5B3BA5848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78DB69-5B68-4CBF-8DD6-2A4CCA9593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93875-D8D3-4DAB-A4D3-5C69C25AC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4A1613-9577-412D-ADAA-D76D7060C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D3098-60DE-4BBF-8841-6D32E602E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2D9E-AC95-4D14-BF4D-5FFCF8901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84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D1A14-4E24-41CF-A705-43CE74911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FD75EB-FB3B-4493-8B8F-A44DBC6A92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78797-62F5-4477-8E73-F616C7F6A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709D4-21B6-4017-8D8E-E31ED076D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3BC12-6E23-46C0-B554-FB8D225F7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2D9E-AC95-4D14-BF4D-5FFCF8901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5262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992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900314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562" y="273352"/>
            <a:ext cx="10972120" cy="53073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2903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640136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992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562" y="1604515"/>
            <a:ext cx="5354133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03" y="1604514"/>
            <a:ext cx="5354133" cy="397715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562" y="3681925"/>
            <a:ext cx="5354133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9421686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992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562" y="1604514"/>
            <a:ext cx="5354133" cy="397715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03" y="1604515"/>
            <a:ext cx="5354133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03" y="3681925"/>
            <a:ext cx="5354133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387957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992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562" y="1604515"/>
            <a:ext cx="5354133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03" y="1604515"/>
            <a:ext cx="5354133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562" y="3681925"/>
            <a:ext cx="10972120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205276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992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562" y="1604515"/>
            <a:ext cx="10972120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562" y="3681925"/>
            <a:ext cx="10972120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087657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992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562" y="1604515"/>
            <a:ext cx="5354133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03" y="1604515"/>
            <a:ext cx="5354133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562" y="3681925"/>
            <a:ext cx="5354133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03" y="3681925"/>
            <a:ext cx="5354133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316129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992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562" y="1604515"/>
            <a:ext cx="3532848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19" y="1604515"/>
            <a:ext cx="3532848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676" y="1604515"/>
            <a:ext cx="3532848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562" y="3681925"/>
            <a:ext cx="3532848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19" y="3681925"/>
            <a:ext cx="3532848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676" y="3681925"/>
            <a:ext cx="3532848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8654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86879E-E426-455F-93EE-FCCD99DE2D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882F4B-F762-4200-890C-9DB7B745B9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E3E60-5724-4B16-8C5F-367D8A8B7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E4E3A-7207-48DB-8A94-05A772FE3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DBA85-6D8B-4823-97A7-12A5C68A7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2D9E-AC95-4D14-BF4D-5FFCF8901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661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26728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992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562" y="1604514"/>
            <a:ext cx="10972120" cy="3977158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2903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55010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992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562" y="1604514"/>
            <a:ext cx="10972120" cy="397715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5071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992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562" y="1604514"/>
            <a:ext cx="5354133" cy="397715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03" y="1604514"/>
            <a:ext cx="5354133" cy="397715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11364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992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569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562" y="273352"/>
            <a:ext cx="10972120" cy="53073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2903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78822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992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562" y="1604515"/>
            <a:ext cx="5354133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03" y="1604514"/>
            <a:ext cx="5354133" cy="397715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562" y="3681925"/>
            <a:ext cx="5354133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61562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992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562" y="1604514"/>
            <a:ext cx="5354133" cy="397715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03" y="1604515"/>
            <a:ext cx="5354133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03" y="3681925"/>
            <a:ext cx="5354133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0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DDDC5-DF0C-487E-90BD-5DC947F73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22C9A-A784-42E5-A546-00B3AE34F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2B36F-D26D-497F-AB59-DF87C5B4F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8BC11-086B-4A54-8E39-D7498C3AB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E3D2A-4AC1-4D53-B176-2009D9560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2D9E-AC95-4D14-BF4D-5FFCF8901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117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992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562" y="1604515"/>
            <a:ext cx="5354133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03" y="1604515"/>
            <a:ext cx="5354133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562" y="3681925"/>
            <a:ext cx="10972120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37573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992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562" y="1604515"/>
            <a:ext cx="10972120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562" y="3681925"/>
            <a:ext cx="10972120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54976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992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562" y="1604515"/>
            <a:ext cx="5354133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03" y="1604515"/>
            <a:ext cx="5354133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562" y="3681925"/>
            <a:ext cx="5354133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03" y="3681925"/>
            <a:ext cx="5354133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34039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992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562" y="1604515"/>
            <a:ext cx="3532848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19" y="1604515"/>
            <a:ext cx="3532848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676" y="1604515"/>
            <a:ext cx="3532848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562" y="3681925"/>
            <a:ext cx="3532848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19" y="3681925"/>
            <a:ext cx="3532848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676" y="3681925"/>
            <a:ext cx="3532848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06558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70305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609401" y="1604520"/>
            <a:ext cx="10972091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27644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01" y="1604520"/>
            <a:ext cx="10972091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394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00" y="1604520"/>
            <a:ext cx="5354303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868" y="1604520"/>
            <a:ext cx="5354303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26779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01138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609401" y="273600"/>
            <a:ext cx="10972091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6208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6FC85-0A8A-4FD2-A531-901F6F8C5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6EA3D-1F13-4D7D-9059-2D2B6BB7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2F14BE-106E-4493-9075-C4CFBB3E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152E-2CD8-4BD7-A806-9A5DD42B9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6EB38-C4A8-4192-8D9A-665770A94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2D9E-AC95-4D14-BF4D-5FFCF8901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7558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00" y="160452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09400" y="368208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6231868" y="1604520"/>
            <a:ext cx="5354303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81719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00" y="1604520"/>
            <a:ext cx="5354303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868" y="160452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231868" y="368208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898157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00" y="160452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868" y="160452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01" y="3682080"/>
            <a:ext cx="10972091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89227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01" y="1604520"/>
            <a:ext cx="10972091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09401" y="3682080"/>
            <a:ext cx="10972091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07268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00" y="160452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868" y="160452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1868" y="368208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609400" y="368208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15341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01" y="1604520"/>
            <a:ext cx="10972091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01" y="1604520"/>
            <a:ext cx="10972091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3603131" y="1604520"/>
            <a:ext cx="4984631" cy="3977280"/>
          </a:xfrm>
          <a:prstGeom prst="rect">
            <a:avLst/>
          </a:prstGeom>
          <a:ln>
            <a:noFill/>
          </a:ln>
        </p:spPr>
      </p:pic>
      <p:pic>
        <p:nvPicPr>
          <p:cNvPr id="71" name="Picture 70"/>
          <p:cNvPicPr/>
          <p:nvPr/>
        </p:nvPicPr>
        <p:blipFill>
          <a:blip r:embed="rId2"/>
          <a:stretch/>
        </p:blipFill>
        <p:spPr>
          <a:xfrm>
            <a:off x="3603131" y="1604520"/>
            <a:ext cx="4984631" cy="3977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970772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8708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subTitle"/>
          </p:nvPr>
        </p:nvSpPr>
        <p:spPr>
          <a:xfrm>
            <a:off x="609401" y="1604520"/>
            <a:ext cx="10972091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80291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01" y="1604520"/>
            <a:ext cx="10972091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7074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00" y="1604520"/>
            <a:ext cx="5354303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231868" y="1604520"/>
            <a:ext cx="5354303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8852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892D4-3AEA-4643-B428-85DB1E1D6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4009B-453F-4D0B-9335-905A5AD4A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E2B180-3DB0-458C-A795-CD410E7EA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84AA97-2529-4AC5-92FC-5EFDD1D0B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50D348-DD6E-4554-AA41-A78789E3D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EB6298-D503-49C9-9A92-9162813A9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2D9E-AC95-4D14-BF4D-5FFCF8901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5545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28466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subTitle"/>
          </p:nvPr>
        </p:nvSpPr>
        <p:spPr>
          <a:xfrm>
            <a:off x="609401" y="273600"/>
            <a:ext cx="10972091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36070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400" y="160452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09400" y="368208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231868" y="1604520"/>
            <a:ext cx="5354303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203093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00" y="1604520"/>
            <a:ext cx="5354303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231868" y="160452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6231868" y="368208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839767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09400" y="160452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6231868" y="160452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609401" y="3682080"/>
            <a:ext cx="10972091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39963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401" y="1604520"/>
            <a:ext cx="10972091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609401" y="3682080"/>
            <a:ext cx="10972091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56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09400" y="160452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6231868" y="160452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6231868" y="368208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5"/>
          <p:cNvSpPr>
            <a:spLocks noGrp="1"/>
          </p:cNvSpPr>
          <p:nvPr>
            <p:ph type="body"/>
          </p:nvPr>
        </p:nvSpPr>
        <p:spPr>
          <a:xfrm>
            <a:off x="609400" y="368208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75564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401" y="1604520"/>
            <a:ext cx="10972091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09401" y="1604520"/>
            <a:ext cx="10972091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" name="Picture 141"/>
          <p:cNvPicPr/>
          <p:nvPr/>
        </p:nvPicPr>
        <p:blipFill>
          <a:blip r:embed="rId2"/>
          <a:stretch/>
        </p:blipFill>
        <p:spPr>
          <a:xfrm>
            <a:off x="3603131" y="1604520"/>
            <a:ext cx="4984631" cy="3977280"/>
          </a:xfrm>
          <a:prstGeom prst="rect">
            <a:avLst/>
          </a:prstGeom>
          <a:ln>
            <a:noFill/>
          </a:ln>
        </p:spPr>
      </p:pic>
      <p:pic>
        <p:nvPicPr>
          <p:cNvPr id="143" name="Picture 142"/>
          <p:cNvPicPr/>
          <p:nvPr/>
        </p:nvPicPr>
        <p:blipFill>
          <a:blip r:embed="rId2"/>
          <a:stretch/>
        </p:blipFill>
        <p:spPr>
          <a:xfrm>
            <a:off x="3603131" y="1604520"/>
            <a:ext cx="4984631" cy="3977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793095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553235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979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7061D-E225-4D5E-B572-3E8F70F99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4FD109-6028-4819-B437-15FB52B45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A5A19A-EE6B-4630-B4A3-FBEBA8B296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CA7B3A-E591-45F6-A8E7-28CCD42540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E01032-2EF9-4D97-B851-C7D07AFA3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33D361-FD9E-4C22-B875-C2349E1FB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9/15/2020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5B10E1-4CAF-4B54-A9BB-B571CB557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6D2B0-8EAE-4BFC-82B6-10BB7E357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2D9E-AC95-4D14-BF4D-5FFCF8901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10757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046903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51865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9440615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648513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622607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733604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130999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064329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60643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  <p:pic>
        <p:nvPicPr>
          <p:cNvPr id="71" name="Picture 70"/>
          <p:cNvPicPr/>
          <p:nvPr/>
        </p:nvPicPr>
        <p:blipFill>
          <a:blip r:embed="rId2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410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083E4-A404-4816-83F6-483F7B839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DE8A42-6DB9-49DF-ACBD-1691D5C14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F67B76-08E1-416D-8F56-2FD2F829A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FCC9D-BB43-484F-849E-B0C42991E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2D9E-AC95-4D14-BF4D-5FFCF8901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93697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183497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609401" y="1604520"/>
            <a:ext cx="10972091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789173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01" y="1604520"/>
            <a:ext cx="10972091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227806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00" y="1604520"/>
            <a:ext cx="5354303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231868" y="1604520"/>
            <a:ext cx="5354303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77584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830499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609401" y="273600"/>
            <a:ext cx="10972091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909897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00" y="160452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09400" y="368208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6231868" y="1604520"/>
            <a:ext cx="5354303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951818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00" y="1604520"/>
            <a:ext cx="5354303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868" y="160452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231868" y="368208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961856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00" y="160452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868" y="160452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09401" y="3682080"/>
            <a:ext cx="10972091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18223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01" y="1604520"/>
            <a:ext cx="10972091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09401" y="3682080"/>
            <a:ext cx="10972091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705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AF3211-7EF5-4D3A-8307-CBEA19EFD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9/15/2020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69198D-E895-4682-B280-1E1BB5FD2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F0125-4163-4257-916F-1AF168ADE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2D9E-AC95-4D14-BF4D-5FFCF8901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36527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00" y="160452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868" y="160452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231868" y="368208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609400" y="368208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780794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01" y="1604520"/>
            <a:ext cx="10972091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09401" y="1604520"/>
            <a:ext cx="10972091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6" name="Picture 105"/>
          <p:cNvPicPr/>
          <p:nvPr/>
        </p:nvPicPr>
        <p:blipFill>
          <a:blip r:embed="rId2"/>
          <a:stretch/>
        </p:blipFill>
        <p:spPr>
          <a:xfrm>
            <a:off x="3603131" y="1604520"/>
            <a:ext cx="4984631" cy="3977280"/>
          </a:xfrm>
          <a:prstGeom prst="rect">
            <a:avLst/>
          </a:prstGeom>
          <a:ln>
            <a:noFill/>
          </a:ln>
        </p:spPr>
      </p:pic>
      <p:pic>
        <p:nvPicPr>
          <p:cNvPr id="107" name="Picture 106"/>
          <p:cNvPicPr/>
          <p:nvPr/>
        </p:nvPicPr>
        <p:blipFill>
          <a:blip r:embed="rId2"/>
          <a:stretch/>
        </p:blipFill>
        <p:spPr>
          <a:xfrm>
            <a:off x="3603131" y="1604520"/>
            <a:ext cx="4984631" cy="3977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521682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485157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992" b="0" strike="noStrike" spc="-1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609562" y="1604514"/>
            <a:ext cx="10972120" cy="3977158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2903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923009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992" b="0" strike="noStrike" spc="-1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09562" y="1604514"/>
            <a:ext cx="10972120" cy="397715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441947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992" b="0" strike="noStrike" spc="-1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609562" y="1604514"/>
            <a:ext cx="5354133" cy="397715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6231903" y="1604514"/>
            <a:ext cx="5354133" cy="397715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159786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992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635527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ubTitle"/>
          </p:nvPr>
        </p:nvSpPr>
        <p:spPr>
          <a:xfrm>
            <a:off x="609562" y="273352"/>
            <a:ext cx="10972120" cy="53073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2903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018799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992" b="0" strike="noStrike" spc="-1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09562" y="1604515"/>
            <a:ext cx="5354133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6231903" y="1604514"/>
            <a:ext cx="5354133" cy="397715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609562" y="3681925"/>
            <a:ext cx="5354133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833324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992" b="0" strike="noStrike" spc="-1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09562" y="1604514"/>
            <a:ext cx="5354133" cy="397715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6231903" y="1604515"/>
            <a:ext cx="5354133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6231903" y="3681925"/>
            <a:ext cx="5354133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0528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76551-9844-463A-9745-EC5EEDEB9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2A6C0-64E8-48C0-A9DD-80A2C050E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23798A-60A3-4E08-9D03-043E5BED8D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757623-5CEC-4F63-B63C-48D36827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E5489B-68C4-44E4-86C8-A6EA63B9B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8E14B0-3AFD-47A4-999A-9AE8B9729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2D9E-AC95-4D14-BF4D-5FFCF8901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53024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992" b="0" strike="noStrike" spc="-1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609562" y="1604515"/>
            <a:ext cx="5354133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6231903" y="1604515"/>
            <a:ext cx="5354133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609562" y="3681925"/>
            <a:ext cx="10972120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508498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992" b="0" strike="noStrike" spc="-1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09562" y="1604515"/>
            <a:ext cx="10972120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609562" y="3681925"/>
            <a:ext cx="10972120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124944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992" b="0" strike="noStrike" spc="-1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09562" y="1604515"/>
            <a:ext cx="5354133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6231903" y="1604515"/>
            <a:ext cx="5354133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609562" y="3681925"/>
            <a:ext cx="5354133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 type="body"/>
          </p:nvPr>
        </p:nvSpPr>
        <p:spPr>
          <a:xfrm>
            <a:off x="6231903" y="3681925"/>
            <a:ext cx="5354133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834068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992" b="0" strike="noStrike" spc="-1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609562" y="1604515"/>
            <a:ext cx="3532848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4319619" y="1604515"/>
            <a:ext cx="3532848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8029676" y="1604515"/>
            <a:ext cx="3532848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 type="body"/>
          </p:nvPr>
        </p:nvSpPr>
        <p:spPr>
          <a:xfrm>
            <a:off x="609562" y="3681925"/>
            <a:ext cx="3532848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226" name="PlaceHolder 6"/>
          <p:cNvSpPr>
            <a:spLocks noGrp="1"/>
          </p:cNvSpPr>
          <p:nvPr>
            <p:ph type="body"/>
          </p:nvPr>
        </p:nvSpPr>
        <p:spPr>
          <a:xfrm>
            <a:off x="4319619" y="3681925"/>
            <a:ext cx="3532848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227" name="PlaceHolder 7"/>
          <p:cNvSpPr>
            <a:spLocks noGrp="1"/>
          </p:cNvSpPr>
          <p:nvPr>
            <p:ph type="body"/>
          </p:nvPr>
        </p:nvSpPr>
        <p:spPr>
          <a:xfrm>
            <a:off x="8029676" y="3681925"/>
            <a:ext cx="3532848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688166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64992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992" b="0" strike="noStrike" spc="-1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609562" y="1604514"/>
            <a:ext cx="10972120" cy="3977158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2903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63688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992" b="0" strike="noStrike" spc="-1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09562" y="1604514"/>
            <a:ext cx="10972120" cy="397715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312089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992" b="0" strike="noStrike" spc="-1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609562" y="1604514"/>
            <a:ext cx="5354133" cy="397715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6231903" y="1604514"/>
            <a:ext cx="5354133" cy="397715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889900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992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260090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ubTitle"/>
          </p:nvPr>
        </p:nvSpPr>
        <p:spPr>
          <a:xfrm>
            <a:off x="609562" y="273352"/>
            <a:ext cx="10972120" cy="53073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2903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2262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6A849-45CE-494D-9065-08C3D69F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6D141B-E780-499B-908E-1DBA8D763D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1AED17-5997-479A-A890-B3AA6BCE1B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043DE-8A51-4925-A504-0A1A4AB05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9/15/2020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9A5CA6-971C-44C8-9CF8-781FE4850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465793-CC4C-463C-A17B-D8B3E9730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2D9E-AC95-4D14-BF4D-5FFCF8901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12548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992" b="0" strike="noStrike" spc="-1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09562" y="1604515"/>
            <a:ext cx="5354133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6231903" y="1604514"/>
            <a:ext cx="5354133" cy="397715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609562" y="3681925"/>
            <a:ext cx="5354133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123656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992" b="0" strike="noStrike" spc="-1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09562" y="1604514"/>
            <a:ext cx="5354133" cy="397715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6231903" y="1604515"/>
            <a:ext cx="5354133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6231903" y="3681925"/>
            <a:ext cx="5354133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221077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992" b="0" strike="noStrike" spc="-1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609562" y="1604515"/>
            <a:ext cx="5354133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6231903" y="1604515"/>
            <a:ext cx="5354133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609562" y="3681925"/>
            <a:ext cx="10972120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72489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992" b="0" strike="noStrike" spc="-1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09562" y="1604515"/>
            <a:ext cx="10972120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609562" y="3681925"/>
            <a:ext cx="10972120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676234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992" b="0" strike="noStrike" spc="-1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09562" y="1604515"/>
            <a:ext cx="5354133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6231903" y="1604515"/>
            <a:ext cx="5354133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609562" y="3681925"/>
            <a:ext cx="5354133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 type="body"/>
          </p:nvPr>
        </p:nvSpPr>
        <p:spPr>
          <a:xfrm>
            <a:off x="6231903" y="3681925"/>
            <a:ext cx="5354133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118168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992" b="0" strike="noStrike" spc="-1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609562" y="1604515"/>
            <a:ext cx="3532848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4319619" y="1604515"/>
            <a:ext cx="3532848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8029676" y="1604515"/>
            <a:ext cx="3532848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 type="body"/>
          </p:nvPr>
        </p:nvSpPr>
        <p:spPr>
          <a:xfrm>
            <a:off x="609562" y="3681925"/>
            <a:ext cx="3532848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226" name="PlaceHolder 6"/>
          <p:cNvSpPr>
            <a:spLocks noGrp="1"/>
          </p:cNvSpPr>
          <p:nvPr>
            <p:ph type="body"/>
          </p:nvPr>
        </p:nvSpPr>
        <p:spPr>
          <a:xfrm>
            <a:off x="4319619" y="3681925"/>
            <a:ext cx="3532848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227" name="PlaceHolder 7"/>
          <p:cNvSpPr>
            <a:spLocks noGrp="1"/>
          </p:cNvSpPr>
          <p:nvPr>
            <p:ph type="body"/>
          </p:nvPr>
        </p:nvSpPr>
        <p:spPr>
          <a:xfrm>
            <a:off x="8029676" y="3681925"/>
            <a:ext cx="3532848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702671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723846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992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562" y="1604514"/>
            <a:ext cx="10972120" cy="3977158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2903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983844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992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562" y="1604514"/>
            <a:ext cx="10972120" cy="397715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94967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992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562" y="1604514"/>
            <a:ext cx="5354133" cy="397715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03" y="1604514"/>
            <a:ext cx="5354133" cy="397715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6185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8.xml"/><Relationship Id="rId7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C08AB2-5E74-485C-AB97-D6DE2CF98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FB327-DF4B-40EC-B073-E069E4BF6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0AEFD-31D0-4C11-BB4E-E466DDBD3A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9/15/2020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50F8B-E0FC-4BB0-AC7B-C163D56AA9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87BD8-FC42-4EA3-9DE7-BB7E0C8909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12D9E-AC95-4D14-BF4D-5FFCF8901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863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CA" sz="3992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562" y="1604514"/>
            <a:ext cx="10972120" cy="397715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2903" b="0" strike="noStrike" spc="-1">
                <a:latin typeface="Arial"/>
              </a:rPr>
              <a:t>Click to edit the outline text format</a:t>
            </a:r>
          </a:p>
          <a:p>
            <a:pPr marL="783821" lvl="1" indent="-293933">
              <a:spcBef>
                <a:spcPts val="1029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CA" sz="2540" b="0" strike="noStrike" spc="-1">
                <a:latin typeface="Arial"/>
              </a:rPr>
              <a:t>Second Outline Level</a:t>
            </a:r>
          </a:p>
          <a:p>
            <a:pPr marL="1175731" lvl="2" indent="-261274">
              <a:spcBef>
                <a:spcPts val="77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2177" b="0" strike="noStrike" spc="-1">
                <a:latin typeface="Arial"/>
              </a:rPr>
              <a:t>Third Outline Level</a:t>
            </a:r>
          </a:p>
          <a:p>
            <a:pPr marL="1567642" lvl="3" indent="-195955">
              <a:spcBef>
                <a:spcPts val="51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CA" sz="1814" b="0" strike="noStrike" spc="-1">
                <a:latin typeface="Arial"/>
              </a:rPr>
              <a:t>Fourth Outline Level</a:t>
            </a:r>
          </a:p>
          <a:p>
            <a:pPr marL="1959552" lvl="4" indent="-195955">
              <a:spcBef>
                <a:spcPts val="25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1814" b="0" strike="noStrike" spc="-1">
                <a:latin typeface="Arial"/>
              </a:rPr>
              <a:t>Fifth Outline Level</a:t>
            </a:r>
          </a:p>
          <a:p>
            <a:pPr marL="2351462" lvl="5" indent="-195955">
              <a:spcBef>
                <a:spcPts val="25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1814" b="0" strike="noStrike" spc="-1">
                <a:latin typeface="Arial"/>
              </a:rPr>
              <a:t>Sixth Outline Level</a:t>
            </a:r>
          </a:p>
          <a:p>
            <a:pPr marL="2743373" lvl="6" indent="-195955">
              <a:spcBef>
                <a:spcPts val="25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1814" b="0" strike="noStrike" spc="-1"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1273626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/>
  <p:txStyles>
    <p:titleStyle>
      <a:lvl1pPr algn="l" defTabSz="829544" rtl="0" eaLnBrk="1" latinLnBrk="0" hangingPunct="1">
        <a:lnSpc>
          <a:spcPct val="90000"/>
        </a:lnSpc>
        <a:spcBef>
          <a:spcPct val="0"/>
        </a:spcBef>
        <a:buNone/>
        <a:defRPr sz="39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910" indent="-293933" algn="l" defTabSz="829544" rtl="0" eaLnBrk="1" latinLnBrk="0" hangingPunct="1">
        <a:lnSpc>
          <a:spcPct val="90000"/>
        </a:lnSpc>
        <a:spcBef>
          <a:spcPts val="1286"/>
        </a:spcBef>
        <a:buClr>
          <a:srgbClr val="FFFFFF"/>
        </a:buClr>
        <a:buSzPct val="45000"/>
        <a:buFont typeface="Wingdings" charset="2"/>
        <a:buChar char=""/>
        <a:defRPr sz="2540" kern="1200">
          <a:solidFill>
            <a:schemeClr val="tx1"/>
          </a:solidFill>
          <a:latin typeface="+mn-lt"/>
          <a:ea typeface="+mn-ea"/>
          <a:cs typeface="+mn-cs"/>
        </a:defRPr>
      </a:lvl1pPr>
      <a:lvl2pPr marL="622158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2pPr>
      <a:lvl3pPr marL="1036930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814" kern="1200">
          <a:solidFill>
            <a:schemeClr val="tx1"/>
          </a:solidFill>
          <a:latin typeface="+mn-lt"/>
          <a:ea typeface="+mn-ea"/>
          <a:cs typeface="+mn-cs"/>
        </a:defRPr>
      </a:lvl3pPr>
      <a:lvl4pPr marL="145170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866473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CA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01" y="1604520"/>
            <a:ext cx="10972091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3914" lvl="1" indent="-323968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5870" lvl="2" indent="-287971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7827" lvl="3" indent="-215978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59784" lvl="4" indent="-215978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1741" lvl="5" indent="-215978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3698" lvl="6" indent="-215978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2913120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1957" indent="-323968" algn="l" defTabSz="914309" rtl="0" eaLnBrk="1" latinLnBrk="0" hangingPunct="1">
        <a:lnSpc>
          <a:spcPct val="90000"/>
        </a:lnSpc>
        <a:spcBef>
          <a:spcPts val="1000"/>
        </a:spcBef>
        <a:buClr>
          <a:srgbClr val="FFFFFF"/>
        </a:buClr>
        <a:buSzPct val="45000"/>
        <a:buFont typeface="Wingdings" charset="2"/>
        <a:buChar char="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4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3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CA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01" y="1604520"/>
            <a:ext cx="10972091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3914" lvl="1" indent="-323968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5870" lvl="2" indent="-287971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7827" lvl="3" indent="-215978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59784" lvl="4" indent="-215978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1741" lvl="5" indent="-215978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3698" lvl="6" indent="-215978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3779562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1957" indent="-323968" algn="l" defTabSz="914309" rtl="0" eaLnBrk="1" latinLnBrk="0" hangingPunct="1">
        <a:lnSpc>
          <a:spcPct val="90000"/>
        </a:lnSpc>
        <a:spcBef>
          <a:spcPts val="1000"/>
        </a:spcBef>
        <a:buClr>
          <a:srgbClr val="FFFFFF"/>
        </a:buClr>
        <a:buSzPct val="45000"/>
        <a:buFont typeface="Wingdings" charset="2"/>
        <a:buChar char="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4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3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CA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454269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CA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01" y="1604520"/>
            <a:ext cx="10972091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3914" lvl="1" indent="-323968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5870" lvl="2" indent="-287971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7827" lvl="3" indent="-215978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59784" lvl="4" indent="-215978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1741" lvl="5" indent="-215978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3698" lvl="6" indent="-215978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81231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</p:sldLayoutIdLst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1957" indent="-323968" algn="l" defTabSz="914309" rtl="0" eaLnBrk="1" latinLnBrk="0" hangingPunct="1">
        <a:lnSpc>
          <a:spcPct val="90000"/>
        </a:lnSpc>
        <a:spcBef>
          <a:spcPts val="1000"/>
        </a:spcBef>
        <a:buClr>
          <a:srgbClr val="FFFFFF"/>
        </a:buClr>
        <a:buSzPct val="45000"/>
        <a:buFont typeface="Wingdings" charset="2"/>
        <a:buChar char="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4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3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CA" sz="3992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09562" y="1604514"/>
            <a:ext cx="10972120" cy="397715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2903" b="0" strike="noStrike" spc="-1">
                <a:latin typeface="Arial"/>
              </a:rPr>
              <a:t>Click to edit the outline text format</a:t>
            </a:r>
          </a:p>
          <a:p>
            <a:pPr marL="783821" lvl="1" indent="-293933">
              <a:spcBef>
                <a:spcPts val="1029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CA" sz="2540" b="0" strike="noStrike" spc="-1">
                <a:latin typeface="Arial"/>
              </a:rPr>
              <a:t>Second Outline Level</a:t>
            </a:r>
          </a:p>
          <a:p>
            <a:pPr marL="1175731" lvl="2" indent="-261274">
              <a:spcBef>
                <a:spcPts val="77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2177" b="0" strike="noStrike" spc="-1">
                <a:latin typeface="Arial"/>
              </a:rPr>
              <a:t>Third Outline Level</a:t>
            </a:r>
          </a:p>
          <a:p>
            <a:pPr marL="1567642" lvl="3" indent="-195955">
              <a:spcBef>
                <a:spcPts val="51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CA" sz="1814" b="0" strike="noStrike" spc="-1">
                <a:latin typeface="Arial"/>
              </a:rPr>
              <a:t>Fourth Outline Level</a:t>
            </a:r>
          </a:p>
          <a:p>
            <a:pPr marL="1959552" lvl="4" indent="-195955">
              <a:spcBef>
                <a:spcPts val="25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1814" b="0" strike="noStrike" spc="-1">
                <a:latin typeface="Arial"/>
              </a:rPr>
              <a:t>Fifth Outline Level</a:t>
            </a:r>
          </a:p>
          <a:p>
            <a:pPr marL="2351462" lvl="5" indent="-195955">
              <a:spcBef>
                <a:spcPts val="25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1814" b="0" strike="noStrike" spc="-1">
                <a:latin typeface="Arial"/>
              </a:rPr>
              <a:t>Sixth Outline Level</a:t>
            </a:r>
          </a:p>
          <a:p>
            <a:pPr marL="2743373" lvl="6" indent="-195955">
              <a:spcBef>
                <a:spcPts val="25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1814" b="0" strike="noStrike" spc="-1"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3434661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77" r:id="rId12"/>
  </p:sldLayoutIdLst>
  <p:hf hdr="0" ftr="0"/>
  <p:txStyles>
    <p:titleStyle>
      <a:lvl1pPr algn="l" defTabSz="829544" rtl="0" eaLnBrk="1" latinLnBrk="0" hangingPunct="1">
        <a:lnSpc>
          <a:spcPct val="90000"/>
        </a:lnSpc>
        <a:spcBef>
          <a:spcPct val="0"/>
        </a:spcBef>
        <a:buNone/>
        <a:defRPr sz="39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910" indent="-293933" algn="l" defTabSz="829544" rtl="0" eaLnBrk="1" latinLnBrk="0" hangingPunct="1">
        <a:lnSpc>
          <a:spcPct val="90000"/>
        </a:lnSpc>
        <a:spcBef>
          <a:spcPts val="1286"/>
        </a:spcBef>
        <a:buClr>
          <a:srgbClr val="FFFFFF"/>
        </a:buClr>
        <a:buSzPct val="45000"/>
        <a:buFont typeface="Wingdings" charset="2"/>
        <a:buChar char=""/>
        <a:defRPr sz="2540" kern="1200">
          <a:solidFill>
            <a:schemeClr val="tx1"/>
          </a:solidFill>
          <a:latin typeface="+mn-lt"/>
          <a:ea typeface="+mn-ea"/>
          <a:cs typeface="+mn-cs"/>
        </a:defRPr>
      </a:lvl1pPr>
      <a:lvl2pPr marL="622158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2pPr>
      <a:lvl3pPr marL="1036930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814" kern="1200">
          <a:solidFill>
            <a:schemeClr val="tx1"/>
          </a:solidFill>
          <a:latin typeface="+mn-lt"/>
          <a:ea typeface="+mn-ea"/>
          <a:cs typeface="+mn-cs"/>
        </a:defRPr>
      </a:lvl3pPr>
      <a:lvl4pPr marL="145170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866473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CA" sz="3992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09562" y="1604514"/>
            <a:ext cx="10972120" cy="397715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2903" b="0" strike="noStrike" spc="-1">
                <a:latin typeface="Arial"/>
              </a:rPr>
              <a:t>Click to edit the outline text format</a:t>
            </a:r>
          </a:p>
          <a:p>
            <a:pPr marL="783821" lvl="1" indent="-293933">
              <a:spcBef>
                <a:spcPts val="1029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CA" sz="2540" b="0" strike="noStrike" spc="-1">
                <a:latin typeface="Arial"/>
              </a:rPr>
              <a:t>Second Outline Level</a:t>
            </a:r>
          </a:p>
          <a:p>
            <a:pPr marL="1175731" lvl="2" indent="-261274">
              <a:spcBef>
                <a:spcPts val="77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2177" b="0" strike="noStrike" spc="-1">
                <a:latin typeface="Arial"/>
              </a:rPr>
              <a:t>Third Outline Level</a:t>
            </a:r>
          </a:p>
          <a:p>
            <a:pPr marL="1567642" lvl="3" indent="-195955">
              <a:spcBef>
                <a:spcPts val="51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CA" sz="1814" b="0" strike="noStrike" spc="-1">
                <a:latin typeface="Arial"/>
              </a:rPr>
              <a:t>Fourth Outline Level</a:t>
            </a:r>
          </a:p>
          <a:p>
            <a:pPr marL="1959552" lvl="4" indent="-195955">
              <a:spcBef>
                <a:spcPts val="25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1814" b="0" strike="noStrike" spc="-1">
                <a:latin typeface="Arial"/>
              </a:rPr>
              <a:t>Fifth Outline Level</a:t>
            </a:r>
          </a:p>
          <a:p>
            <a:pPr marL="2351462" lvl="5" indent="-195955">
              <a:spcBef>
                <a:spcPts val="25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1814" b="0" strike="noStrike" spc="-1">
                <a:latin typeface="Arial"/>
              </a:rPr>
              <a:t>Sixth Outline Level</a:t>
            </a:r>
          </a:p>
          <a:p>
            <a:pPr marL="2743373" lvl="6" indent="-195955">
              <a:spcBef>
                <a:spcPts val="25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1814" b="0" strike="noStrike" spc="-1"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643348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76" r:id="rId12"/>
  </p:sldLayoutIdLst>
  <p:txStyles>
    <p:titleStyle>
      <a:lvl1pPr algn="l" defTabSz="829544" rtl="0" eaLnBrk="1" latinLnBrk="0" hangingPunct="1">
        <a:lnSpc>
          <a:spcPct val="90000"/>
        </a:lnSpc>
        <a:spcBef>
          <a:spcPct val="0"/>
        </a:spcBef>
        <a:buNone/>
        <a:defRPr sz="39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910" indent="-293933" algn="l" defTabSz="829544" rtl="0" eaLnBrk="1" latinLnBrk="0" hangingPunct="1">
        <a:lnSpc>
          <a:spcPct val="90000"/>
        </a:lnSpc>
        <a:spcBef>
          <a:spcPts val="1286"/>
        </a:spcBef>
        <a:buClr>
          <a:srgbClr val="FFFFFF"/>
        </a:buClr>
        <a:buSzPct val="45000"/>
        <a:buFont typeface="Wingdings" charset="2"/>
        <a:buChar char=""/>
        <a:defRPr sz="2540" kern="1200">
          <a:solidFill>
            <a:schemeClr val="tx1"/>
          </a:solidFill>
          <a:latin typeface="+mn-lt"/>
          <a:ea typeface="+mn-ea"/>
          <a:cs typeface="+mn-cs"/>
        </a:defRPr>
      </a:lvl1pPr>
      <a:lvl2pPr marL="622158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2pPr>
      <a:lvl3pPr marL="1036930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814" kern="1200">
          <a:solidFill>
            <a:schemeClr val="tx1"/>
          </a:solidFill>
          <a:latin typeface="+mn-lt"/>
          <a:ea typeface="+mn-ea"/>
          <a:cs typeface="+mn-cs"/>
        </a:defRPr>
      </a:lvl3pPr>
      <a:lvl4pPr marL="145170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866473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CA" sz="3992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562" y="1604514"/>
            <a:ext cx="10972120" cy="397715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903" b="0" strike="noStrike" spc="-1">
                <a:latin typeface="Arial"/>
              </a:rPr>
              <a:t>Click to edit the outline text format</a:t>
            </a:r>
          </a:p>
          <a:p>
            <a:pPr marL="783821" lvl="1" indent="-293933">
              <a:spcBef>
                <a:spcPts val="102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540" b="0" strike="noStrike" spc="-1">
                <a:latin typeface="Arial"/>
              </a:rPr>
              <a:t>Second Outline Level</a:t>
            </a:r>
          </a:p>
          <a:p>
            <a:pPr marL="1175731" lvl="2" indent="-261274">
              <a:spcBef>
                <a:spcPts val="77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177" b="0" strike="noStrike" spc="-1">
                <a:latin typeface="Arial"/>
              </a:rPr>
              <a:t>Third Outline Level</a:t>
            </a:r>
          </a:p>
          <a:p>
            <a:pPr marL="1567642" lvl="3" indent="-195955">
              <a:spcBef>
                <a:spcPts val="51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14" b="0" strike="noStrike" spc="-1">
                <a:latin typeface="Arial"/>
              </a:rPr>
              <a:t>Fourth Outline Level</a:t>
            </a:r>
          </a:p>
          <a:p>
            <a:pPr marL="1959552" lvl="4" indent="-195955">
              <a:spcBef>
                <a:spcPts val="25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14" b="0" strike="noStrike" spc="-1">
                <a:latin typeface="Arial"/>
              </a:rPr>
              <a:t>Fifth Outline Level</a:t>
            </a:r>
          </a:p>
          <a:p>
            <a:pPr marL="2351462" lvl="5" indent="-195955">
              <a:spcBef>
                <a:spcPts val="25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14" b="0" strike="noStrike" spc="-1">
                <a:latin typeface="Arial"/>
              </a:rPr>
              <a:t>Sixth Outline Level</a:t>
            </a:r>
          </a:p>
          <a:p>
            <a:pPr marL="2743373" lvl="6" indent="-195955">
              <a:spcBef>
                <a:spcPts val="25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14" b="0" strike="noStrike" spc="-1"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1713775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</p:sldLayoutIdLst>
  <p:txStyles>
    <p:titleStyle>
      <a:lvl1pPr algn="l" defTabSz="829544" rtl="0" eaLnBrk="1" latinLnBrk="0" hangingPunct="1">
        <a:lnSpc>
          <a:spcPct val="90000"/>
        </a:lnSpc>
        <a:spcBef>
          <a:spcPct val="0"/>
        </a:spcBef>
        <a:buNone/>
        <a:defRPr sz="39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910" indent="-293933" algn="l" defTabSz="829544" rtl="0" eaLnBrk="1" latinLnBrk="0" hangingPunct="1">
        <a:lnSpc>
          <a:spcPct val="90000"/>
        </a:lnSpc>
        <a:spcBef>
          <a:spcPts val="1286"/>
        </a:spcBef>
        <a:buClr>
          <a:srgbClr val="000000"/>
        </a:buClr>
        <a:buSzPct val="45000"/>
        <a:buFont typeface="Wingdings" charset="2"/>
        <a:buChar char=""/>
        <a:defRPr sz="2540" kern="1200">
          <a:solidFill>
            <a:schemeClr val="tx1"/>
          </a:solidFill>
          <a:latin typeface="+mn-lt"/>
          <a:ea typeface="+mn-ea"/>
          <a:cs typeface="+mn-cs"/>
        </a:defRPr>
      </a:lvl1pPr>
      <a:lvl2pPr marL="622158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2pPr>
      <a:lvl3pPr marL="1036930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814" kern="1200">
          <a:solidFill>
            <a:schemeClr val="tx1"/>
          </a:solidFill>
          <a:latin typeface="+mn-lt"/>
          <a:ea typeface="+mn-ea"/>
          <a:cs typeface="+mn-cs"/>
        </a:defRPr>
      </a:lvl3pPr>
      <a:lvl4pPr marL="145170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866473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35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>
            <a:extLst>
              <a:ext uri="{FF2B5EF4-FFF2-40B4-BE49-F238E27FC236}">
                <a16:creationId xmlns:a16="http://schemas.microsoft.com/office/drawing/2014/main" id="{10C80156-D50D-CE2C-186F-41CFC34E57F2}"/>
              </a:ext>
            </a:extLst>
          </p:cNvPr>
          <p:cNvSpPr/>
          <p:nvPr/>
        </p:nvSpPr>
        <p:spPr>
          <a:xfrm>
            <a:off x="1447314" y="912525"/>
            <a:ext cx="9291638" cy="30387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 anchor="t"/>
          <a:lstStyle/>
          <a:p>
            <a:pPr algn="ctr"/>
            <a:r>
              <a:rPr lang="en-CA" sz="4000" spc="-1" dirty="0">
                <a:solidFill>
                  <a:srgbClr val="FFFFFF"/>
                </a:solidFill>
                <a:latin typeface="Candara"/>
              </a:rPr>
              <a:t>Open Questions and Research Tools in Nuclear Astrophysics</a:t>
            </a:r>
            <a:endParaRPr lang="en-US" dirty="0"/>
          </a:p>
          <a:p>
            <a:pPr algn="ctr"/>
            <a:endParaRPr lang="en-CA" sz="4000" spc="-1" dirty="0">
              <a:solidFill>
                <a:srgbClr val="FFFFFF"/>
              </a:solidFill>
              <a:latin typeface="Candara"/>
              <a:ea typeface="DejaVu Sans"/>
            </a:endParaRPr>
          </a:p>
          <a:p>
            <a:pPr algn="ctr"/>
            <a:endParaRPr lang="en-CA" sz="4000" spc="-1" dirty="0">
              <a:solidFill>
                <a:srgbClr val="FFFFFF"/>
              </a:solidFill>
              <a:latin typeface="Candara"/>
              <a:ea typeface="DejaVu Sans"/>
            </a:endParaRPr>
          </a:p>
          <a:p>
            <a:pPr algn="ctr"/>
            <a:r>
              <a:rPr lang="en-CA" sz="4000" spc="-1" dirty="0">
                <a:solidFill>
                  <a:srgbClr val="FFFFFF"/>
                </a:solidFill>
                <a:latin typeface="Candara"/>
                <a:ea typeface="DejaVu Sans"/>
              </a:rPr>
              <a:t>Lecture 1: nuclear physics </a:t>
            </a:r>
          </a:p>
          <a:p>
            <a:pPr algn="ctr"/>
            <a:r>
              <a:rPr lang="en-CA" sz="4000" spc="-1" dirty="0">
                <a:solidFill>
                  <a:srgbClr val="FFFFFF"/>
                </a:solidFill>
                <a:latin typeface="Candara"/>
                <a:ea typeface="DejaVu Sans"/>
              </a:rPr>
              <a:t>and multi-messengers</a:t>
            </a:r>
            <a:endParaRPr lang="en-CA"/>
          </a:p>
          <a:p>
            <a:pPr algn="ctr">
              <a:lnSpc>
                <a:spcPct val="100000"/>
              </a:lnSpc>
            </a:pPr>
            <a:endParaRPr lang="en-CA" sz="4000" spc="-1" dirty="0">
              <a:solidFill>
                <a:srgbClr val="FFFFFF"/>
              </a:solidFill>
              <a:latin typeface="Candara"/>
              <a:ea typeface="DejaVu Sans"/>
            </a:endParaRPr>
          </a:p>
          <a:p>
            <a:pPr algn="ctr">
              <a:lnSpc>
                <a:spcPct val="100000"/>
              </a:lnSpc>
            </a:pPr>
            <a:r>
              <a:rPr lang="en-CA" sz="4000" spc="-1" dirty="0">
                <a:solidFill>
                  <a:srgbClr val="FFFFFF"/>
                </a:solidFill>
                <a:latin typeface="Candara"/>
                <a:ea typeface="DejaVu Sans"/>
              </a:rPr>
              <a:t>Liliana Caballero </a:t>
            </a:r>
          </a:p>
          <a:p>
            <a:pPr algn="ctr">
              <a:lnSpc>
                <a:spcPct val="100000"/>
              </a:lnSpc>
            </a:pPr>
            <a:r>
              <a:rPr lang="en-CA" sz="4000" spc="-1" dirty="0">
                <a:solidFill>
                  <a:srgbClr val="FFFFFF"/>
                </a:solidFill>
                <a:latin typeface="Candara"/>
                <a:ea typeface="DejaVu Sans"/>
              </a:rPr>
              <a:t>University of Guelph </a:t>
            </a:r>
          </a:p>
          <a:p>
            <a:pPr algn="ctr">
              <a:lnSpc>
                <a:spcPct val="100000"/>
              </a:lnSpc>
            </a:pPr>
            <a:endParaRPr lang="en-CA" sz="4400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5914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5F70B-E995-24B0-0953-5FB5364DB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>
            <a:extLst>
              <a:ext uri="{FF2B5EF4-FFF2-40B4-BE49-F238E27FC236}">
                <a16:creationId xmlns:a16="http://schemas.microsoft.com/office/drawing/2014/main" id="{7FF44087-A0FE-3302-564C-3BB9CD3FEDCC}"/>
              </a:ext>
            </a:extLst>
          </p:cNvPr>
          <p:cNvSpPr/>
          <p:nvPr/>
        </p:nvSpPr>
        <p:spPr>
          <a:xfrm>
            <a:off x="2089524" y="2244132"/>
            <a:ext cx="6521076" cy="58311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903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800" spc="-1" dirty="0" err="1">
                <a:solidFill>
                  <a:srgbClr val="FFFFFF"/>
                </a:solidFill>
                <a:latin typeface="Calibri"/>
                <a:ea typeface="DejaVu Sans"/>
              </a:rPr>
              <a:t>i</a:t>
            </a:r>
            <a:r>
              <a:rPr kumimoji="0" lang="en-CA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ejaVu Sans"/>
                <a:cs typeface="+mn-cs"/>
              </a:rPr>
              <a:t>s a </a:t>
            </a:r>
            <a:r>
              <a:rPr lang="en-CA" sz="2800" spc="-1" dirty="0">
                <a:solidFill>
                  <a:srgbClr val="FFFFFF"/>
                </a:solidFill>
                <a:latin typeface="Calibri"/>
                <a:ea typeface="DejaVu Sans"/>
              </a:rPr>
              <a:t>not a fundamental force!</a:t>
            </a:r>
            <a:endParaRPr kumimoji="0" lang="en-CA" sz="2177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177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177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177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6" name="CustomShape 2">
            <a:extLst>
              <a:ext uri="{FF2B5EF4-FFF2-40B4-BE49-F238E27FC236}">
                <a16:creationId xmlns:a16="http://schemas.microsoft.com/office/drawing/2014/main" id="{8B83BC82-C239-85C7-ADCD-075CC4013AF1}"/>
              </a:ext>
            </a:extLst>
          </p:cNvPr>
          <p:cNvSpPr/>
          <p:nvPr/>
        </p:nvSpPr>
        <p:spPr>
          <a:xfrm>
            <a:off x="4266838" y="491838"/>
            <a:ext cx="3847177" cy="10754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66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DejaVu Sans"/>
                <a:cs typeface="+mn-cs"/>
              </a:rPr>
              <a:t>The Nuclear Force</a:t>
            </a:r>
            <a:endParaRPr kumimoji="0" lang="en-CA" sz="3266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47" name="Picture 3">
            <a:extLst>
              <a:ext uri="{FF2B5EF4-FFF2-40B4-BE49-F238E27FC236}">
                <a16:creationId xmlns:a16="http://schemas.microsoft.com/office/drawing/2014/main" id="{1935B9E2-F780-8EBE-4805-5DFBCE943DF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359603" y="2062387"/>
            <a:ext cx="3097663" cy="3097337"/>
          </a:xfrm>
          <a:prstGeom prst="rect">
            <a:avLst/>
          </a:prstGeom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9E2403-A751-6F80-C49D-71DDB9FE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712D9E-AC95-4D14-BF4D-5FFCF89017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482940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83471-ECF2-C993-0CA7-D96E4A398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>
            <a:extLst>
              <a:ext uri="{FF2B5EF4-FFF2-40B4-BE49-F238E27FC236}">
                <a16:creationId xmlns:a16="http://schemas.microsoft.com/office/drawing/2014/main" id="{3590A347-4078-DE5C-1231-9E3D52E51F6B}"/>
              </a:ext>
            </a:extLst>
          </p:cNvPr>
          <p:cNvSpPr/>
          <p:nvPr/>
        </p:nvSpPr>
        <p:spPr>
          <a:xfrm>
            <a:off x="2089524" y="2244132"/>
            <a:ext cx="6521076" cy="58311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903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800" spc="-1" dirty="0" err="1">
                <a:solidFill>
                  <a:srgbClr val="FFFFFF"/>
                </a:solidFill>
                <a:latin typeface="Calibri"/>
                <a:ea typeface="DejaVu Sans"/>
              </a:rPr>
              <a:t>i</a:t>
            </a:r>
            <a:r>
              <a:rPr kumimoji="0" lang="en-CA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ejaVu Sans"/>
                <a:cs typeface="+mn-cs"/>
              </a:rPr>
              <a:t>s a </a:t>
            </a:r>
            <a:r>
              <a:rPr lang="en-CA" sz="2800" spc="-1" dirty="0">
                <a:solidFill>
                  <a:srgbClr val="FFFFFF"/>
                </a:solidFill>
                <a:latin typeface="Calibri"/>
                <a:ea typeface="DejaVu Sans"/>
              </a:rPr>
              <a:t>not a fundamental force!</a:t>
            </a:r>
            <a:endParaRPr kumimoji="0" lang="en-CA" sz="2177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177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177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177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6" name="CustomShape 2">
            <a:extLst>
              <a:ext uri="{FF2B5EF4-FFF2-40B4-BE49-F238E27FC236}">
                <a16:creationId xmlns:a16="http://schemas.microsoft.com/office/drawing/2014/main" id="{9615FC27-8353-D28C-9AD0-EE3ADD3CE539}"/>
              </a:ext>
            </a:extLst>
          </p:cNvPr>
          <p:cNvSpPr/>
          <p:nvPr/>
        </p:nvSpPr>
        <p:spPr>
          <a:xfrm>
            <a:off x="4266838" y="491838"/>
            <a:ext cx="3847177" cy="10754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66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DejaVu Sans"/>
                <a:cs typeface="+mn-cs"/>
              </a:rPr>
              <a:t>The Nuclear Force</a:t>
            </a:r>
            <a:endParaRPr kumimoji="0" lang="en-CA" sz="3266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47" name="Picture 3">
            <a:extLst>
              <a:ext uri="{FF2B5EF4-FFF2-40B4-BE49-F238E27FC236}">
                <a16:creationId xmlns:a16="http://schemas.microsoft.com/office/drawing/2014/main" id="{5A644A24-791A-9AFA-E59C-758D50190BC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359603" y="2062387"/>
            <a:ext cx="3097663" cy="3097337"/>
          </a:xfrm>
          <a:prstGeom prst="rect">
            <a:avLst/>
          </a:prstGeom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600169-BDDD-8F92-CDE7-28706607B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712D9E-AC95-4D14-BF4D-5FFCF89017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close-up of a diagram&#10;&#10;Description automatically generated">
            <a:extLst>
              <a:ext uri="{FF2B5EF4-FFF2-40B4-BE49-F238E27FC236}">
                <a16:creationId xmlns:a16="http://schemas.microsoft.com/office/drawing/2014/main" id="{A0FFCC92-6EC3-60B9-E039-C6C69A5DF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7" t="8455" r="46513"/>
          <a:stretch/>
        </p:blipFill>
        <p:spPr>
          <a:xfrm>
            <a:off x="2291067" y="3176295"/>
            <a:ext cx="3778203" cy="354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2114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25B6F-60E2-614F-FB34-92BDEE8F8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2">
            <a:extLst>
              <a:ext uri="{FF2B5EF4-FFF2-40B4-BE49-F238E27FC236}">
                <a16:creationId xmlns:a16="http://schemas.microsoft.com/office/drawing/2014/main" id="{DE48E284-98F2-C272-A6A7-909495C2B024}"/>
              </a:ext>
            </a:extLst>
          </p:cNvPr>
          <p:cNvSpPr/>
          <p:nvPr/>
        </p:nvSpPr>
        <p:spPr>
          <a:xfrm>
            <a:off x="2922494" y="411594"/>
            <a:ext cx="7584142" cy="10754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66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DejaVu Sans"/>
                <a:cs typeface="+mn-cs"/>
              </a:rPr>
              <a:t>The </a:t>
            </a:r>
            <a:r>
              <a:rPr lang="en-CA" sz="3266" spc="-1" dirty="0">
                <a:solidFill>
                  <a:srgbClr val="FFFFFF"/>
                </a:solidFill>
                <a:latin typeface="Candara"/>
                <a:ea typeface="DejaVu Sans"/>
              </a:rPr>
              <a:t>n</a:t>
            </a:r>
            <a:r>
              <a:rPr kumimoji="0" lang="en-CA" sz="3266" b="0" i="0" u="none" strike="noStrike" kern="1200" cap="none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DejaVu Sans"/>
                <a:cs typeface="+mn-cs"/>
              </a:rPr>
              <a:t>ucleon</a:t>
            </a:r>
            <a:r>
              <a:rPr kumimoji="0" lang="en-CA" sz="3266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DejaVu Sans"/>
                <a:cs typeface="+mn-cs"/>
              </a:rPr>
              <a:t>-nucleon interaction</a:t>
            </a:r>
            <a:endParaRPr kumimoji="0" lang="en-CA" sz="3266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A37791-AA98-D01D-943A-851FB7C5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712D9E-AC95-4D14-BF4D-5FFCF89017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743C36-911E-34B9-C04F-4E0367118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218" y="1322163"/>
            <a:ext cx="9656840" cy="1075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D8F296-5AC1-E71D-A2EA-25D8FAD2CF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45" t="7349" r="8973" b="8803"/>
          <a:stretch/>
        </p:blipFill>
        <p:spPr>
          <a:xfrm>
            <a:off x="2653553" y="3435292"/>
            <a:ext cx="6884894" cy="3329884"/>
          </a:xfrm>
          <a:prstGeom prst="rect">
            <a:avLst/>
          </a:prstGeom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F7004E79-1915-E1E7-F78B-EE9EEB6DD16E}"/>
              </a:ext>
            </a:extLst>
          </p:cNvPr>
          <p:cNvSpPr/>
          <p:nvPr/>
        </p:nvSpPr>
        <p:spPr>
          <a:xfrm>
            <a:off x="3592887" y="2534842"/>
            <a:ext cx="7164762" cy="10754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DejaVu Sans"/>
                <a:cs typeface="+mn-cs"/>
              </a:rPr>
              <a:t>Central + Coulomb + Tensor + Spin-orbit</a:t>
            </a:r>
            <a:endParaRPr kumimoji="0" lang="en-CA" sz="2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340607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2166567" y="1828879"/>
            <a:ext cx="5192709" cy="3396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>
              <a:lnSpc>
                <a:spcPct val="100000"/>
              </a:lnSpc>
            </a:pPr>
            <a:endParaRPr lang="en-CA" sz="1633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CA" sz="2540" spc="-1" dirty="0">
                <a:solidFill>
                  <a:srgbClr val="FFFFFF"/>
                </a:solidFill>
                <a:latin typeface="Calibri"/>
                <a:ea typeface="DejaVu Sans"/>
              </a:rPr>
              <a:t>(alpha, beta, gamma) decay rates</a:t>
            </a:r>
            <a:endParaRPr lang="en-CA" sz="254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CA" sz="2540" spc="-1" dirty="0">
                <a:solidFill>
                  <a:srgbClr val="FFFFFF"/>
                </a:solidFill>
                <a:latin typeface="Calibri"/>
                <a:ea typeface="DejaVu Sans"/>
              </a:rPr>
              <a:t>Capture rates</a:t>
            </a:r>
            <a:endParaRPr lang="en-CA" sz="254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CA" sz="2540" spc="-1" dirty="0">
                <a:solidFill>
                  <a:srgbClr val="FFFFFF"/>
                </a:solidFill>
                <a:latin typeface="Calibri"/>
                <a:ea typeface="DejaVu Sans"/>
              </a:rPr>
              <a:t>Nuclear masses</a:t>
            </a:r>
            <a:endParaRPr lang="en-CA" sz="254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CA" sz="2540" spc="-1" dirty="0">
                <a:solidFill>
                  <a:srgbClr val="FFFFFF"/>
                </a:solidFill>
                <a:latin typeface="Calibri"/>
                <a:ea typeface="DejaVu Sans"/>
              </a:rPr>
              <a:t>Energy levels</a:t>
            </a:r>
            <a:endParaRPr lang="en-CA" sz="254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CA" sz="2540" spc="-1" dirty="0">
                <a:solidFill>
                  <a:srgbClr val="FFFFFF"/>
                </a:solidFill>
                <a:latin typeface="Calibri"/>
                <a:ea typeface="DejaVu Sans"/>
              </a:rPr>
              <a:t>Fission</a:t>
            </a:r>
            <a:endParaRPr lang="en-CA" sz="2540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CA" sz="2540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CA" sz="2540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CA" sz="2540" spc="-1" dirty="0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4070887" y="653171"/>
            <a:ext cx="3847177" cy="10754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>
              <a:lnSpc>
                <a:spcPct val="100000"/>
              </a:lnSpc>
            </a:pPr>
            <a:r>
              <a:rPr lang="en-CA" sz="3266" spc="-1">
                <a:solidFill>
                  <a:srgbClr val="FFFFFF"/>
                </a:solidFill>
                <a:latin typeface="Candara"/>
                <a:ea typeface="DejaVu Sans"/>
              </a:rPr>
              <a:t>Nuclear Physics</a:t>
            </a:r>
            <a:endParaRPr lang="en-CA" sz="3266" spc="-1">
              <a:latin typeface="Arial"/>
            </a:endParaRPr>
          </a:p>
        </p:txBody>
      </p:sp>
      <p:pic>
        <p:nvPicPr>
          <p:cNvPr id="250" name="Picture 3"/>
          <p:cNvPicPr/>
          <p:nvPr/>
        </p:nvPicPr>
        <p:blipFill>
          <a:blip r:embed="rId2"/>
          <a:stretch/>
        </p:blipFill>
        <p:spPr>
          <a:xfrm>
            <a:off x="7359603" y="2062387"/>
            <a:ext cx="3097663" cy="3097337"/>
          </a:xfrm>
          <a:prstGeom prst="rect">
            <a:avLst/>
          </a:prstGeom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160EB8-E9CF-4D4D-9F6C-1A20FC825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2D9E-AC95-4D14-BF4D-5FFCF89017C5}" type="slidenum">
              <a:rPr lang="en-US" smtClean="0"/>
              <a:t>13</a:t>
            </a:fld>
            <a:endParaRPr lang="en-US"/>
          </a:p>
        </p:txBody>
      </p:sp>
      <p:sp>
        <p:nvSpPr>
          <p:cNvPr id="2" name="CustomShape 2">
            <a:extLst>
              <a:ext uri="{FF2B5EF4-FFF2-40B4-BE49-F238E27FC236}">
                <a16:creationId xmlns:a16="http://schemas.microsoft.com/office/drawing/2014/main" id="{E1588C95-1DFB-DDDB-5624-2CD090CB8527}"/>
              </a:ext>
            </a:extLst>
          </p:cNvPr>
          <p:cNvSpPr/>
          <p:nvPr/>
        </p:nvSpPr>
        <p:spPr>
          <a:xfrm>
            <a:off x="3125694" y="5458549"/>
            <a:ext cx="5065806" cy="10754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66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DejaVu Sans"/>
                <a:cs typeface="+mn-cs"/>
              </a:rPr>
              <a:t>Say you want to study </a:t>
            </a:r>
            <a:r>
              <a:rPr kumimoji="0" lang="en-CA" sz="3266" b="0" i="0" u="none" strike="noStrike" kern="1200" cap="none" spc="-1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DejaVu Sans"/>
                <a:cs typeface="+mn-cs"/>
              </a:rPr>
              <a:t>238</a:t>
            </a:r>
            <a:r>
              <a:rPr kumimoji="0" lang="en-CA" sz="3266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DejaVu Sans"/>
                <a:cs typeface="+mn-cs"/>
              </a:rPr>
              <a:t>U</a:t>
            </a:r>
            <a:endParaRPr kumimoji="0" lang="en-CA" sz="3266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0B144-C5D5-997F-7E34-95B0E8A7D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>
            <a:extLst>
              <a:ext uri="{FF2B5EF4-FFF2-40B4-BE49-F238E27FC236}">
                <a16:creationId xmlns:a16="http://schemas.microsoft.com/office/drawing/2014/main" id="{DA2D7812-EA6F-1023-5F80-60CE58E19DBD}"/>
              </a:ext>
            </a:extLst>
          </p:cNvPr>
          <p:cNvSpPr/>
          <p:nvPr/>
        </p:nvSpPr>
        <p:spPr>
          <a:xfrm>
            <a:off x="1347532" y="2133639"/>
            <a:ext cx="5192709" cy="25907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>
              <a:lnSpc>
                <a:spcPct val="100000"/>
              </a:lnSpc>
            </a:pPr>
            <a:endParaRPr lang="en-CA" sz="3200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CA" sz="3200" spc="-1" dirty="0">
                <a:solidFill>
                  <a:schemeClr val="bg1"/>
                </a:solidFill>
                <a:latin typeface="Candara" panose="020E0502030303020204" pitchFamily="34" charset="0"/>
              </a:rPr>
              <a:t>Many body problem N=238</a:t>
            </a:r>
          </a:p>
          <a:p>
            <a:pPr>
              <a:lnSpc>
                <a:spcPct val="100000"/>
              </a:lnSpc>
            </a:pPr>
            <a:endParaRPr lang="en-CA" sz="3200" spc="-1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CA" sz="3200" spc="-1" dirty="0">
                <a:solidFill>
                  <a:schemeClr val="bg1"/>
                </a:solidFill>
                <a:latin typeface="Candara" panose="020E0502030303020204" pitchFamily="34" charset="0"/>
              </a:rPr>
              <a:t>Nucleon interaction</a:t>
            </a:r>
            <a:endParaRPr lang="en-CA" sz="3200" spc="-1" dirty="0">
              <a:latin typeface="Candara" panose="020E0502030303020204" pitchFamily="34" charset="0"/>
            </a:endParaRPr>
          </a:p>
          <a:p>
            <a:pPr>
              <a:lnSpc>
                <a:spcPct val="100000"/>
              </a:lnSpc>
            </a:pPr>
            <a:endParaRPr lang="en-CA" sz="2540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CA" sz="2540" spc="-1" dirty="0">
              <a:latin typeface="Arial"/>
            </a:endParaRPr>
          </a:p>
        </p:txBody>
      </p:sp>
      <p:sp>
        <p:nvSpPr>
          <p:cNvPr id="249" name="CustomShape 2">
            <a:extLst>
              <a:ext uri="{FF2B5EF4-FFF2-40B4-BE49-F238E27FC236}">
                <a16:creationId xmlns:a16="http://schemas.microsoft.com/office/drawing/2014/main" id="{8C90FB6E-18BC-67AB-8F7A-69387ABD47FE}"/>
              </a:ext>
            </a:extLst>
          </p:cNvPr>
          <p:cNvSpPr/>
          <p:nvPr/>
        </p:nvSpPr>
        <p:spPr>
          <a:xfrm>
            <a:off x="4070887" y="653171"/>
            <a:ext cx="3847177" cy="10754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>
              <a:lnSpc>
                <a:spcPct val="100000"/>
              </a:lnSpc>
            </a:pPr>
            <a:r>
              <a:rPr lang="en-CA" sz="3266" spc="-1" dirty="0">
                <a:solidFill>
                  <a:srgbClr val="FFFFFF"/>
                </a:solidFill>
                <a:latin typeface="Candara"/>
                <a:ea typeface="DejaVu Sans"/>
              </a:rPr>
              <a:t>Nuclear Physics</a:t>
            </a:r>
            <a:endParaRPr lang="en-CA" sz="3266" spc="-1" dirty="0">
              <a:latin typeface="Arial"/>
            </a:endParaRPr>
          </a:p>
        </p:txBody>
      </p:sp>
      <p:pic>
        <p:nvPicPr>
          <p:cNvPr id="250" name="Picture 3">
            <a:extLst>
              <a:ext uri="{FF2B5EF4-FFF2-40B4-BE49-F238E27FC236}">
                <a16:creationId xmlns:a16="http://schemas.microsoft.com/office/drawing/2014/main" id="{5EED89F7-6A28-B7BD-6DBD-BF626DCCD3D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359603" y="2062387"/>
            <a:ext cx="3097663" cy="3097337"/>
          </a:xfrm>
          <a:prstGeom prst="rect">
            <a:avLst/>
          </a:prstGeom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449BA5-1FD3-5481-7EB9-18A6A0880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2D9E-AC95-4D14-BF4D-5FFCF89017C5}" type="slidenum">
              <a:rPr lang="en-US" smtClean="0"/>
              <a:t>14</a:t>
            </a:fld>
            <a:endParaRPr lang="en-US"/>
          </a:p>
        </p:txBody>
      </p:sp>
      <p:sp>
        <p:nvSpPr>
          <p:cNvPr id="2" name="CustomShape 2">
            <a:extLst>
              <a:ext uri="{FF2B5EF4-FFF2-40B4-BE49-F238E27FC236}">
                <a16:creationId xmlns:a16="http://schemas.microsoft.com/office/drawing/2014/main" id="{AA51EDB5-BAB0-B237-1ECD-186F040EA7E8}"/>
              </a:ext>
            </a:extLst>
          </p:cNvPr>
          <p:cNvSpPr/>
          <p:nvPr/>
        </p:nvSpPr>
        <p:spPr>
          <a:xfrm>
            <a:off x="3125694" y="5458549"/>
            <a:ext cx="5065806" cy="10754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66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DejaVu Sans"/>
                <a:cs typeface="+mn-cs"/>
              </a:rPr>
              <a:t>Say you want to study </a:t>
            </a:r>
            <a:r>
              <a:rPr kumimoji="0" lang="en-CA" sz="3266" b="0" i="0" u="none" strike="noStrike" kern="1200" cap="none" spc="-1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DejaVu Sans"/>
                <a:cs typeface="+mn-cs"/>
              </a:rPr>
              <a:t>238</a:t>
            </a:r>
            <a:r>
              <a:rPr kumimoji="0" lang="en-CA" sz="3266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DejaVu Sans"/>
                <a:cs typeface="+mn-cs"/>
              </a:rPr>
              <a:t>U</a:t>
            </a:r>
            <a:endParaRPr kumimoji="0" lang="en-CA" sz="3266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267593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3738096" y="790337"/>
            <a:ext cx="5094407" cy="7782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>
              <a:lnSpc>
                <a:spcPct val="100000"/>
              </a:lnSpc>
            </a:pPr>
            <a:r>
              <a:rPr lang="en-CA" sz="2359" spc="-1" dirty="0">
                <a:solidFill>
                  <a:schemeClr val="bg1"/>
                </a:solidFill>
                <a:latin typeface="Candara" panose="020E0502030303020204" pitchFamily="34" charset="0"/>
              </a:rPr>
              <a:t>How are elements synthesized?</a:t>
            </a:r>
          </a:p>
        </p:txBody>
      </p:sp>
      <p:pic>
        <p:nvPicPr>
          <p:cNvPr id="243" name="Picture 242"/>
          <p:cNvPicPr/>
          <p:nvPr/>
        </p:nvPicPr>
        <p:blipFill>
          <a:blip r:embed="rId2"/>
          <a:stretch/>
        </p:blipFill>
        <p:spPr>
          <a:xfrm>
            <a:off x="2265095" y="1568243"/>
            <a:ext cx="7297552" cy="3563374"/>
          </a:xfrm>
          <a:prstGeom prst="rect">
            <a:avLst/>
          </a:prstGeom>
          <a:ln>
            <a:noFill/>
          </a:ln>
        </p:spPr>
      </p:pic>
      <p:sp>
        <p:nvSpPr>
          <p:cNvPr id="244" name="CustomShape 2"/>
          <p:cNvSpPr/>
          <p:nvPr/>
        </p:nvSpPr>
        <p:spPr>
          <a:xfrm>
            <a:off x="4663048" y="5650940"/>
            <a:ext cx="2501645" cy="4167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>
              <a:lnSpc>
                <a:spcPct val="100000"/>
              </a:lnSpc>
            </a:pPr>
            <a:r>
              <a:rPr lang="en-CA" sz="2359" spc="-1" dirty="0">
                <a:solidFill>
                  <a:schemeClr val="bg1"/>
                </a:solidFill>
                <a:latin typeface="Candara" panose="020E0502030303020204" pitchFamily="34" charset="0"/>
              </a:rPr>
              <a:t>Nuclear reactions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E5EDDB-0A33-40D0-A989-9FB34386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2D9E-AC95-4D14-BF4D-5FFCF89017C5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icture 259"/>
          <p:cNvPicPr/>
          <p:nvPr/>
        </p:nvPicPr>
        <p:blipFill>
          <a:blip r:embed="rId2"/>
          <a:stretch/>
        </p:blipFill>
        <p:spPr>
          <a:xfrm>
            <a:off x="2411007" y="1104718"/>
            <a:ext cx="7181288" cy="538572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61" name="CustomShape 1"/>
          <p:cNvSpPr/>
          <p:nvPr/>
        </p:nvSpPr>
        <p:spPr>
          <a:xfrm>
            <a:off x="5116964" y="501784"/>
            <a:ext cx="2220781" cy="75114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 defTabSz="829544"/>
            <a:r>
              <a:rPr lang="en-CA" sz="2359" spc="-1" dirty="0">
                <a:solidFill>
                  <a:prstClr val="white"/>
                </a:solidFill>
                <a:latin typeface="Candara" panose="020E0502030303020204" pitchFamily="34" charset="0"/>
              </a:rPr>
              <a:t>How much?</a:t>
            </a:r>
          </a:p>
        </p:txBody>
      </p:sp>
      <p:sp>
        <p:nvSpPr>
          <p:cNvPr id="262" name="CustomShape 2"/>
          <p:cNvSpPr/>
          <p:nvPr/>
        </p:nvSpPr>
        <p:spPr>
          <a:xfrm>
            <a:off x="2659038" y="4569686"/>
            <a:ext cx="1306015" cy="326259"/>
          </a:xfrm>
          <a:prstGeom prst="rect">
            <a:avLst/>
          </a:prstGeom>
          <a:solidFill>
            <a:srgbClr val="00000A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defTabSz="829544"/>
            <a:endParaRPr lang="es-CO" sz="1633">
              <a:solidFill>
                <a:prstClr val="black"/>
              </a:solidFill>
              <a:latin typeface="Arial"/>
            </a:endParaRPr>
          </a:p>
        </p:txBody>
      </p:sp>
      <p:sp>
        <p:nvSpPr>
          <p:cNvPr id="263" name="CustomShape 3"/>
          <p:cNvSpPr/>
          <p:nvPr/>
        </p:nvSpPr>
        <p:spPr>
          <a:xfrm>
            <a:off x="2927838" y="4637514"/>
            <a:ext cx="979430" cy="3262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 defTabSz="829544"/>
            <a:r>
              <a:rPr lang="en-CA" sz="1633" spc="-1" dirty="0">
                <a:solidFill>
                  <a:prstClr val="white"/>
                </a:solidFill>
                <a:latin typeface="Arial"/>
              </a:rPr>
              <a:t>Fusion</a:t>
            </a:r>
          </a:p>
        </p:txBody>
      </p:sp>
      <p:sp>
        <p:nvSpPr>
          <p:cNvPr id="264" name="CustomShape 4"/>
          <p:cNvSpPr/>
          <p:nvPr/>
        </p:nvSpPr>
        <p:spPr>
          <a:xfrm>
            <a:off x="2699228" y="5356002"/>
            <a:ext cx="914113" cy="32625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defTabSz="829544"/>
            <a:endParaRPr lang="es-CO" sz="1633">
              <a:solidFill>
                <a:prstClr val="black"/>
              </a:solidFill>
              <a:latin typeface="Arial"/>
            </a:endParaRPr>
          </a:p>
        </p:txBody>
      </p:sp>
      <p:sp>
        <p:nvSpPr>
          <p:cNvPr id="265" name="CustomShape 5"/>
          <p:cNvSpPr/>
          <p:nvPr/>
        </p:nvSpPr>
        <p:spPr>
          <a:xfrm>
            <a:off x="3678985" y="5943856"/>
            <a:ext cx="1436649" cy="32625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defTabSz="829544"/>
            <a:endParaRPr lang="es-CO" sz="1633">
              <a:solidFill>
                <a:prstClr val="black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4DBB01-6662-9BFC-D7B8-B1677A9D3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Picture 340">
            <a:extLst>
              <a:ext uri="{FF2B5EF4-FFF2-40B4-BE49-F238E27FC236}">
                <a16:creationId xmlns:a16="http://schemas.microsoft.com/office/drawing/2014/main" id="{69FA16C9-8088-631C-71BA-5E208AFC46B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411506" y="1109411"/>
            <a:ext cx="7181288" cy="538572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342" name="CustomShape 1">
            <a:extLst>
              <a:ext uri="{FF2B5EF4-FFF2-40B4-BE49-F238E27FC236}">
                <a16:creationId xmlns:a16="http://schemas.microsoft.com/office/drawing/2014/main" id="{48F00855-1B09-B465-1D1F-7C348C857D4D}"/>
              </a:ext>
            </a:extLst>
          </p:cNvPr>
          <p:cNvSpPr/>
          <p:nvPr/>
        </p:nvSpPr>
        <p:spPr>
          <a:xfrm>
            <a:off x="2927838" y="522211"/>
            <a:ext cx="6596700" cy="75114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 defTabSz="829544"/>
            <a:r>
              <a:rPr lang="en-CA" sz="2359" spc="-1" dirty="0">
                <a:solidFill>
                  <a:prstClr val="white"/>
                </a:solidFill>
                <a:latin typeface="Candara" panose="020E0502030303020204" pitchFamily="34" charset="0"/>
              </a:rPr>
              <a:t>How and </a:t>
            </a:r>
            <a:r>
              <a:rPr lang="en-CA" sz="2359" spc="-1" dirty="0">
                <a:solidFill>
                  <a:srgbClr val="FF0000"/>
                </a:solidFill>
                <a:latin typeface="Candara" panose="020E0502030303020204" pitchFamily="34" charset="0"/>
              </a:rPr>
              <a:t>where</a:t>
            </a:r>
            <a:r>
              <a:rPr lang="en-CA" sz="2359" spc="-1" dirty="0">
                <a:solidFill>
                  <a:prstClr val="white"/>
                </a:solidFill>
                <a:latin typeface="Candara" panose="020E0502030303020204" pitchFamily="34" charset="0"/>
              </a:rPr>
              <a:t> are the elements produced?</a:t>
            </a:r>
          </a:p>
        </p:txBody>
      </p:sp>
      <p:sp>
        <p:nvSpPr>
          <p:cNvPr id="343" name="CustomShape 2">
            <a:extLst>
              <a:ext uri="{FF2B5EF4-FFF2-40B4-BE49-F238E27FC236}">
                <a16:creationId xmlns:a16="http://schemas.microsoft.com/office/drawing/2014/main" id="{B8F392A8-BA5D-4699-0E2B-E7A20469E5B4}"/>
              </a:ext>
            </a:extLst>
          </p:cNvPr>
          <p:cNvSpPr/>
          <p:nvPr/>
        </p:nvSpPr>
        <p:spPr>
          <a:xfrm>
            <a:off x="2648607" y="4931441"/>
            <a:ext cx="1306015" cy="326259"/>
          </a:xfrm>
          <a:prstGeom prst="rect">
            <a:avLst/>
          </a:prstGeom>
          <a:solidFill>
            <a:srgbClr val="3465A4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defTabSz="829544"/>
            <a:endParaRPr lang="es-CO" sz="1633">
              <a:solidFill>
                <a:prstClr val="black"/>
              </a:solidFill>
              <a:latin typeface="Arial"/>
            </a:endParaRPr>
          </a:p>
        </p:txBody>
      </p:sp>
      <p:sp>
        <p:nvSpPr>
          <p:cNvPr id="344" name="CustomShape 3">
            <a:extLst>
              <a:ext uri="{FF2B5EF4-FFF2-40B4-BE49-F238E27FC236}">
                <a16:creationId xmlns:a16="http://schemas.microsoft.com/office/drawing/2014/main" id="{5FD93C7A-5A73-FDCE-B78C-27525923B51C}"/>
              </a:ext>
            </a:extLst>
          </p:cNvPr>
          <p:cNvSpPr/>
          <p:nvPr/>
        </p:nvSpPr>
        <p:spPr>
          <a:xfrm>
            <a:off x="2927838" y="4964099"/>
            <a:ext cx="979430" cy="3138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 defTabSz="829544"/>
            <a:r>
              <a:rPr lang="en-CA" sz="1633" spc="-1">
                <a:solidFill>
                  <a:prstClr val="white"/>
                </a:solidFill>
                <a:latin typeface="Arial"/>
              </a:rPr>
              <a:t>Fusion</a:t>
            </a:r>
          </a:p>
        </p:txBody>
      </p:sp>
      <p:sp>
        <p:nvSpPr>
          <p:cNvPr id="345" name="CustomShape 4">
            <a:extLst>
              <a:ext uri="{FF2B5EF4-FFF2-40B4-BE49-F238E27FC236}">
                <a16:creationId xmlns:a16="http://schemas.microsoft.com/office/drawing/2014/main" id="{F0492C45-DCDB-3B4F-EAFE-60B2D3346443}"/>
              </a:ext>
            </a:extLst>
          </p:cNvPr>
          <p:cNvSpPr/>
          <p:nvPr/>
        </p:nvSpPr>
        <p:spPr>
          <a:xfrm>
            <a:off x="2702494" y="2873953"/>
            <a:ext cx="2478457" cy="456893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46" tIns="40823" rIns="81646" bIns="40823" anchor="ctr"/>
          <a:lstStyle/>
          <a:p>
            <a:pPr algn="ctr" defTabSz="829544"/>
            <a:r>
              <a:rPr lang="en-CA" sz="1633" spc="-1">
                <a:solidFill>
                  <a:prstClr val="white"/>
                </a:solidFill>
                <a:latin typeface="Arial"/>
                <a:ea typeface="DejaVu Sans"/>
              </a:rPr>
              <a:t>Accreting Neutron stars</a:t>
            </a:r>
            <a:endParaRPr lang="en-CA" sz="1633" spc="-1">
              <a:solidFill>
                <a:prstClr val="white"/>
              </a:solidFill>
              <a:latin typeface="Arial"/>
            </a:endParaRPr>
          </a:p>
        </p:txBody>
      </p:sp>
      <p:sp>
        <p:nvSpPr>
          <p:cNvPr id="346" name="CustomShape 5">
            <a:extLst>
              <a:ext uri="{FF2B5EF4-FFF2-40B4-BE49-F238E27FC236}">
                <a16:creationId xmlns:a16="http://schemas.microsoft.com/office/drawing/2014/main" id="{C8A90BF8-56C4-79F1-92D7-C237652E757E}"/>
              </a:ext>
            </a:extLst>
          </p:cNvPr>
          <p:cNvSpPr/>
          <p:nvPr/>
        </p:nvSpPr>
        <p:spPr>
          <a:xfrm>
            <a:off x="6422302" y="2743319"/>
            <a:ext cx="2547040" cy="587527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46" tIns="40823" rIns="81646" bIns="40823" anchor="ctr"/>
          <a:lstStyle/>
          <a:p>
            <a:pPr algn="ctr" defTabSz="829544"/>
            <a:r>
              <a:rPr lang="en-CA" sz="1361" spc="-1">
                <a:solidFill>
                  <a:prstClr val="white"/>
                </a:solidFill>
                <a:latin typeface="Arial"/>
                <a:ea typeface="DejaVu Sans"/>
              </a:rPr>
              <a:t>Supernovae</a:t>
            </a:r>
            <a:endParaRPr lang="en-CA" sz="1361" spc="-1">
              <a:solidFill>
                <a:prstClr val="white"/>
              </a:solidFill>
              <a:latin typeface="Arial"/>
            </a:endParaRPr>
          </a:p>
          <a:p>
            <a:pPr algn="ctr" defTabSz="829544"/>
            <a:r>
              <a:rPr lang="en-CA" sz="1361" spc="-1">
                <a:solidFill>
                  <a:prstClr val="white"/>
                </a:solidFill>
                <a:latin typeface="Arial"/>
                <a:ea typeface="DejaVu Sans"/>
              </a:rPr>
              <a:t> mergers with Neutron stars</a:t>
            </a:r>
            <a:endParaRPr lang="en-CA" sz="1361" spc="-1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981535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>
            <a:extLst>
              <a:ext uri="{FF2B5EF4-FFF2-40B4-BE49-F238E27FC236}">
                <a16:creationId xmlns:a16="http://schemas.microsoft.com/office/drawing/2014/main" id="{A53C8B27-1954-8230-0321-04F70EE2BF1D}"/>
              </a:ext>
            </a:extLst>
          </p:cNvPr>
          <p:cNvSpPr/>
          <p:nvPr/>
        </p:nvSpPr>
        <p:spPr>
          <a:xfrm>
            <a:off x="1523322" y="1729302"/>
            <a:ext cx="9136330" cy="35214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88" tIns="44994" rIns="89988" bIns="44994"/>
          <a:lstStyle/>
          <a:p>
            <a:pPr algn="ctr" defTabSz="914309"/>
            <a:endParaRPr lang="en-CA" sz="32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ndara" panose="020E0502030303020204" pitchFamily="34" charset="0"/>
            </a:endParaRPr>
          </a:p>
          <a:p>
            <a:pPr algn="ctr" defTabSz="914309"/>
            <a:r>
              <a:rPr lang="en-CA" sz="32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</a:rPr>
              <a:t>Up to date we do not fully understand how much of each element is produced in the Universe</a:t>
            </a:r>
          </a:p>
          <a:p>
            <a:pPr algn="ctr" defTabSz="914309"/>
            <a:endParaRPr lang="en-CA" sz="32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ndara" panose="020E0502030303020204" pitchFamily="34" charset="0"/>
            </a:endParaRPr>
          </a:p>
          <a:p>
            <a:pPr algn="ctr" defTabSz="914309"/>
            <a:r>
              <a:rPr lang="en-CA" sz="32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</a:rPr>
              <a:t>What to do to solve this kind of puzzles?</a:t>
            </a:r>
          </a:p>
        </p:txBody>
      </p:sp>
    </p:spTree>
    <p:extLst>
      <p:ext uri="{BB962C8B-B14F-4D97-AF65-F5344CB8AC3E}">
        <p14:creationId xmlns:p14="http://schemas.microsoft.com/office/powerpoint/2010/main" val="113255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7E40AF-2466-38AA-AC1B-C2711557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2D9E-AC95-4D14-BF4D-5FFCF89017C5}" type="slidenum">
              <a:rPr lang="en-US" smtClean="0"/>
              <a:t>19</a:t>
            </a:fld>
            <a:endParaRPr lang="en-US"/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C4648BC9-C14C-92F9-3991-B92DC19571B3}"/>
              </a:ext>
            </a:extLst>
          </p:cNvPr>
          <p:cNvSpPr/>
          <p:nvPr/>
        </p:nvSpPr>
        <p:spPr>
          <a:xfrm>
            <a:off x="1527835" y="1386402"/>
            <a:ext cx="9136330" cy="3521421"/>
          </a:xfrm>
          <a:prstGeom prst="rect">
            <a:avLst/>
          </a:prstGeom>
          <a:noFill/>
          <a:ln>
            <a:noFill/>
          </a:ln>
          <a:effectLst/>
        </p:spPr>
        <p:txBody>
          <a:bodyPr lIns="89988" tIns="44994" rIns="89988" bIns="44994"/>
          <a:lstStyle/>
          <a:p>
            <a:pPr marL="0" marR="0" lvl="0" indent="0" algn="ctr" defTabSz="9143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3200" b="0" i="0" u="none" strike="noStrike" kern="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Candara" panose="020E0502030303020204" pitchFamily="34" charset="0"/>
            </a:endParaRPr>
          </a:p>
          <a:p>
            <a:pPr marL="0" marR="0" lvl="0" indent="0" algn="ctr" defTabSz="9143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</a:rPr>
              <a:t>What to do to solve this kind of puzzles?</a:t>
            </a:r>
          </a:p>
          <a:p>
            <a:pPr marL="0" marR="0" lvl="0" indent="0" algn="ctr" defTabSz="9143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3200" kern="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ndara" panose="020E0502030303020204" pitchFamily="34" charset="0"/>
            </a:endParaRPr>
          </a:p>
          <a:p>
            <a:pPr marL="514350" marR="0" lvl="0" indent="-514350" defTabSz="9143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eriod"/>
              <a:tabLst/>
              <a:defRPr/>
            </a:pPr>
            <a:r>
              <a:rPr kumimoji="0" lang="en-CA" sz="3200" b="0" i="0" u="none" strike="noStrike" kern="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</a:rPr>
              <a:t>Smash matter in a lab</a:t>
            </a:r>
          </a:p>
          <a:p>
            <a:pPr marL="514350" marR="0" lvl="0" indent="-514350" defTabSz="9143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eriod"/>
              <a:tabLst/>
              <a:defRPr/>
            </a:pPr>
            <a:r>
              <a:rPr lang="en-CA" sz="3200" kern="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</a:rPr>
              <a:t>Burn supercomputers with endless simulations</a:t>
            </a:r>
          </a:p>
          <a:p>
            <a:pPr marL="514350" marR="0" lvl="0" indent="-514350" defTabSz="9143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eriod"/>
              <a:tabLst/>
              <a:defRPr/>
            </a:pPr>
            <a:r>
              <a:rPr kumimoji="0" lang="en-CA" sz="3200" b="0" i="0" u="none" strike="noStrike" kern="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</a:rPr>
              <a:t>S</a:t>
            </a:r>
            <a:r>
              <a:rPr lang="en-CA" sz="3200" kern="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</a:rPr>
              <a:t>pend a lot of money to build astro observatories</a:t>
            </a:r>
          </a:p>
          <a:p>
            <a:pPr marL="514350" marR="0" lvl="0" indent="-514350" defTabSz="9143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eriod"/>
              <a:tabLst/>
              <a:defRPr/>
            </a:pPr>
            <a:r>
              <a:rPr kumimoji="0" lang="en-CA" sz="3200" b="0" i="0" u="none" strike="noStrike" kern="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</a:rPr>
              <a:t>All the above</a:t>
            </a:r>
          </a:p>
        </p:txBody>
      </p:sp>
    </p:spTree>
    <p:extLst>
      <p:ext uri="{BB962C8B-B14F-4D97-AF65-F5344CB8AC3E}">
        <p14:creationId xmlns:p14="http://schemas.microsoft.com/office/powerpoint/2010/main" val="2633353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CustomShape 1"/>
          <p:cNvSpPr/>
          <p:nvPr/>
        </p:nvSpPr>
        <p:spPr>
          <a:xfrm>
            <a:off x="1523322" y="1729302"/>
            <a:ext cx="9136330" cy="35214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88" tIns="44994" rIns="89988" bIns="44994"/>
          <a:lstStyle/>
          <a:p>
            <a:pPr algn="ctr" defTabSz="914309"/>
            <a:r>
              <a:rPr lang="en-CA" sz="32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  <a:ea typeface="DejaVu Sans"/>
              </a:rPr>
              <a:t>How and where are the heavy elements made?</a:t>
            </a:r>
            <a:endParaRPr lang="en-CA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ndara" panose="020E0502030303020204" pitchFamily="34" charset="0"/>
            </a:endParaRPr>
          </a:p>
          <a:p>
            <a:pPr algn="ctr" defTabSz="914309"/>
            <a:endParaRPr lang="en-CA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ndara" panose="020E0502030303020204" pitchFamily="34" charset="0"/>
            </a:endParaRPr>
          </a:p>
          <a:p>
            <a:pPr algn="ctr" defTabSz="914309"/>
            <a:r>
              <a:rPr lang="en-CA" sz="32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  <a:ea typeface="DejaVu Sans"/>
              </a:rPr>
              <a:t>What are the mechanisms of stellar explosions?</a:t>
            </a:r>
            <a:endParaRPr lang="en-CA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ndara" panose="020E0502030303020204" pitchFamily="34" charset="0"/>
            </a:endParaRPr>
          </a:p>
          <a:p>
            <a:pPr algn="ctr" defTabSz="914309"/>
            <a:endParaRPr lang="en-CA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ndara" panose="020E0502030303020204" pitchFamily="34" charset="0"/>
            </a:endParaRPr>
          </a:p>
          <a:p>
            <a:pPr algn="ctr" defTabSz="914309"/>
            <a:r>
              <a:rPr lang="en-CA" sz="32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  <a:ea typeface="DejaVu Sans"/>
              </a:rPr>
              <a:t>What is the nature and structure of matter under extreme conditions?</a:t>
            </a:r>
            <a:endParaRPr lang="en-CA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ndara" panose="020E0502030303020204" pitchFamily="34" charset="0"/>
            </a:endParaRPr>
          </a:p>
          <a:p>
            <a:pPr algn="ctr" defTabSz="914309"/>
            <a:endParaRPr lang="en-CA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ndara" panose="020E0502030303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95C65-5D27-1C6F-DE89-E5A4B24CA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FD35C5-71A2-7BA8-DF08-F866ECE28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2D9E-AC95-4D14-BF4D-5FFCF89017C5}" type="slidenum">
              <a:rPr lang="en-US" smtClean="0"/>
              <a:t>20</a:t>
            </a:fld>
            <a:endParaRPr lang="en-US"/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1EF20ABD-B85C-8138-2EEB-F892A5DED1C8}"/>
              </a:ext>
            </a:extLst>
          </p:cNvPr>
          <p:cNvSpPr/>
          <p:nvPr/>
        </p:nvSpPr>
        <p:spPr>
          <a:xfrm>
            <a:off x="1527835" y="1386402"/>
            <a:ext cx="9136330" cy="3521421"/>
          </a:xfrm>
          <a:prstGeom prst="rect">
            <a:avLst/>
          </a:prstGeom>
          <a:noFill/>
          <a:ln>
            <a:noFill/>
          </a:ln>
          <a:effectLst/>
        </p:spPr>
        <p:txBody>
          <a:bodyPr lIns="89988" tIns="44994" rIns="89988" bIns="44994"/>
          <a:lstStyle/>
          <a:p>
            <a:pPr marL="0" marR="0" lvl="0" indent="0" algn="ctr" defTabSz="9143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3200" b="0" i="0" u="none" strike="noStrike" kern="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Candara" panose="020E0502030303020204" pitchFamily="34" charset="0"/>
            </a:endParaRPr>
          </a:p>
          <a:p>
            <a:pPr marL="0" marR="0" lvl="0" indent="0" algn="ctr" defTabSz="9143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</a:rPr>
              <a:t>What to do to solve this kind of puzzles?</a:t>
            </a:r>
          </a:p>
          <a:p>
            <a:pPr marL="0" marR="0" lvl="0" indent="0" algn="ctr" defTabSz="9143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3200" kern="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ndara" panose="020E0502030303020204" pitchFamily="34" charset="0"/>
            </a:endParaRPr>
          </a:p>
          <a:p>
            <a:pPr marL="514350" marR="0" lvl="0" indent="-514350" defTabSz="9143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eriod"/>
              <a:tabLst/>
              <a:defRPr/>
            </a:pPr>
            <a:r>
              <a:rPr kumimoji="0" lang="en-CA" sz="3200" b="0" i="0" u="none" strike="noStrike" kern="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</a:rPr>
              <a:t>Smash matter in a lab</a:t>
            </a:r>
          </a:p>
          <a:p>
            <a:pPr marL="514350" marR="0" lvl="0" indent="-514350" defTabSz="9143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eriod"/>
              <a:tabLst/>
              <a:defRPr/>
            </a:pPr>
            <a:r>
              <a:rPr lang="en-CA" sz="3200" kern="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</a:rPr>
              <a:t>Burn supercomputers with endless simulations</a:t>
            </a:r>
          </a:p>
          <a:p>
            <a:pPr marL="514350" marR="0" lvl="0" indent="-514350" defTabSz="9143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eriod"/>
              <a:tabLst/>
              <a:defRPr/>
            </a:pPr>
            <a:r>
              <a:rPr kumimoji="0" lang="en-CA" sz="3200" b="0" i="0" u="none" strike="noStrike" kern="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</a:rPr>
              <a:t>S</a:t>
            </a:r>
            <a:r>
              <a:rPr lang="en-CA" sz="3200" kern="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</a:rPr>
              <a:t>pend a lot of money to build astro observatories</a:t>
            </a:r>
          </a:p>
          <a:p>
            <a:pPr marL="514350" marR="0" lvl="0" indent="-514350" defTabSz="9143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eriod"/>
              <a:tabLst/>
              <a:defRPr/>
            </a:pPr>
            <a:r>
              <a:rPr kumimoji="0" lang="en-CA" sz="3200" b="0" i="0" u="none" strike="noStrike" kern="0" cap="none" spc="-1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</a:rPr>
              <a:t>All the above</a:t>
            </a:r>
          </a:p>
        </p:txBody>
      </p:sp>
    </p:spTree>
    <p:extLst>
      <p:ext uri="{BB962C8B-B14F-4D97-AF65-F5344CB8AC3E}">
        <p14:creationId xmlns:p14="http://schemas.microsoft.com/office/powerpoint/2010/main" val="683098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CustomShape 1"/>
          <p:cNvSpPr/>
          <p:nvPr/>
        </p:nvSpPr>
        <p:spPr>
          <a:xfrm>
            <a:off x="4004838" y="534977"/>
            <a:ext cx="2580864" cy="1564356"/>
          </a:xfrm>
          <a:prstGeom prst="flowChartProcess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88" tIns="44994" rIns="89988" bIns="44994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/>
                <a:ea typeface="ＭＳ Ｐゴシック"/>
              </a:rPr>
              <a:t>Site simulation:</a:t>
            </a:r>
            <a:endParaRPr kumimoji="0" lang="en-CA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/>
                <a:ea typeface="ＭＳ Ｐゴシック"/>
              </a:rPr>
              <a:t>1D-3D, </a:t>
            </a:r>
            <a:endParaRPr kumimoji="0" lang="en-CA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/>
                <a:ea typeface="ＭＳ Ｐゴシック"/>
              </a:rPr>
              <a:t>Hydro, steady-state</a:t>
            </a:r>
            <a:endParaRPr kumimoji="0" lang="en-CA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/>
                <a:ea typeface="ＭＳ Ｐゴシック"/>
              </a:rPr>
              <a:t>GR, PseudoN</a:t>
            </a:r>
            <a:endParaRPr kumimoji="0" lang="en-CA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7" name="CustomShape 2"/>
          <p:cNvSpPr/>
          <p:nvPr/>
        </p:nvSpPr>
        <p:spPr>
          <a:xfrm>
            <a:off x="2447321" y="2452447"/>
            <a:ext cx="2699648" cy="1780328"/>
          </a:xfrm>
          <a:prstGeom prst="flowChartProcess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88" tIns="44994" rIns="89988" bIns="44994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2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/>
                <a:ea typeface="ＭＳ Ｐゴシック"/>
              </a:rPr>
              <a:t>Nuclear physics input: Theory &amp; Experiment.</a:t>
            </a:r>
            <a:endParaRPr kumimoji="0" lang="en-CA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2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/>
                <a:ea typeface="ＭＳ Ｐゴシック"/>
              </a:rPr>
              <a:t>e.g. EOS</a:t>
            </a:r>
            <a:endParaRPr kumimoji="0" lang="en-CA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8" name="CustomShape 3"/>
          <p:cNvSpPr/>
          <p:nvPr/>
        </p:nvSpPr>
        <p:spPr>
          <a:xfrm>
            <a:off x="7222100" y="1208089"/>
            <a:ext cx="1818123" cy="510414"/>
          </a:xfrm>
          <a:prstGeom prst="flowChartProcess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88" tIns="44994" rIns="89988" bIns="44994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2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/>
                <a:ea typeface="ＭＳ Ｐゴシック"/>
              </a:rPr>
              <a:t>T, d, Ye, L</a:t>
            </a:r>
            <a:endParaRPr kumimoji="0" lang="en-CA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9" name="CustomShape 4"/>
          <p:cNvSpPr/>
          <p:nvPr/>
        </p:nvSpPr>
        <p:spPr>
          <a:xfrm>
            <a:off x="6731123" y="2541356"/>
            <a:ext cx="2513193" cy="1481927"/>
          </a:xfrm>
          <a:prstGeom prst="flowChartProcess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88" tIns="44994" rIns="89988" bIns="44994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/>
                <a:ea typeface="ＭＳ Ｐゴシック"/>
              </a:rPr>
              <a:t>Outbound matter, Nucleosynthesis, </a:t>
            </a:r>
            <a:endParaRPr kumimoji="0" lang="en-CA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/>
                <a:ea typeface="ＭＳ Ｐゴシック"/>
              </a:rPr>
              <a:t>Gravitational waves, neutrinos</a:t>
            </a:r>
            <a:endParaRPr kumimoji="0" lang="en-CA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0" name="CustomShape 5"/>
          <p:cNvSpPr/>
          <p:nvPr/>
        </p:nvSpPr>
        <p:spPr>
          <a:xfrm>
            <a:off x="6214591" y="4617565"/>
            <a:ext cx="3875975" cy="1589913"/>
          </a:xfrm>
          <a:prstGeom prst="diamond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88" tIns="44994" rIns="89988" bIns="44994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2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/>
                <a:ea typeface="ＭＳ Ｐゴシック"/>
              </a:rPr>
              <a:t> =?=  observation</a:t>
            </a:r>
            <a:endParaRPr kumimoji="0" lang="en-CA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2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/>
                <a:ea typeface="ＭＳ Ｐゴシック"/>
              </a:rPr>
              <a:t>yes</a:t>
            </a:r>
            <a:endParaRPr kumimoji="0" lang="en-CA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2" name="CustomShape 7"/>
          <p:cNvSpPr/>
          <p:nvPr/>
        </p:nvSpPr>
        <p:spPr>
          <a:xfrm>
            <a:off x="6680370" y="1309596"/>
            <a:ext cx="497815" cy="1400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2D050"/>
          </a:solidFill>
          <a:ln w="9360">
            <a:solidFill>
              <a:srgbClr val="00B05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13" name="CustomShape 8"/>
          <p:cNvSpPr/>
          <p:nvPr/>
        </p:nvSpPr>
        <p:spPr>
          <a:xfrm rot="5400000">
            <a:off x="7790106" y="2080615"/>
            <a:ext cx="650075" cy="2256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2D050"/>
          </a:solidFill>
          <a:ln w="9360">
            <a:solidFill>
              <a:srgbClr val="00B05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14" name="CustomShape 9"/>
          <p:cNvSpPr/>
          <p:nvPr/>
        </p:nvSpPr>
        <p:spPr>
          <a:xfrm rot="5400000">
            <a:off x="7796585" y="4258332"/>
            <a:ext cx="637477" cy="2256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2D050"/>
          </a:solidFill>
          <a:ln w="9360">
            <a:solidFill>
              <a:srgbClr val="00B05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15" name="CustomShape 10"/>
          <p:cNvSpPr/>
          <p:nvPr/>
        </p:nvSpPr>
        <p:spPr>
          <a:xfrm flipH="1">
            <a:off x="4112824" y="4175183"/>
            <a:ext cx="2129843" cy="1285033"/>
          </a:xfrm>
          <a:prstGeom prst="bentUpArrow">
            <a:avLst>
              <a:gd name="adj1" fmla="val 10936"/>
              <a:gd name="adj2" fmla="val 15534"/>
              <a:gd name="adj3" fmla="val 17968"/>
            </a:avLst>
          </a:prstGeom>
          <a:solidFill>
            <a:srgbClr val="92D050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16" name="CustomShape 11"/>
          <p:cNvSpPr/>
          <p:nvPr/>
        </p:nvSpPr>
        <p:spPr>
          <a:xfrm rot="16200000">
            <a:off x="4039394" y="2172764"/>
            <a:ext cx="396308" cy="22713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2D050"/>
          </a:solidFill>
          <a:ln w="9360">
            <a:solidFill>
              <a:srgbClr val="00B05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17" name="CustomShape 12"/>
          <p:cNvSpPr/>
          <p:nvPr/>
        </p:nvSpPr>
        <p:spPr>
          <a:xfrm>
            <a:off x="4953675" y="5597718"/>
            <a:ext cx="887644" cy="4463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88" tIns="44994" rIns="89988" bIns="44994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-1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NO</a:t>
            </a:r>
            <a:endParaRPr kumimoji="0" lang="en-CA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9B8B85-F2C2-10BC-5CB4-4B4417B50006}"/>
              </a:ext>
            </a:extLst>
          </p:cNvPr>
          <p:cNvSpPr txBox="1"/>
          <p:nvPr/>
        </p:nvSpPr>
        <p:spPr>
          <a:xfrm>
            <a:off x="7192271" y="6339474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Multi-messengers</a:t>
            </a:r>
            <a:endParaRPr kumimoji="0" lang="es-CO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2047352E-B11B-08F8-D1A4-465ED10A4A82}"/>
              </a:ext>
            </a:extLst>
          </p:cNvPr>
          <p:cNvSpPr/>
          <p:nvPr/>
        </p:nvSpPr>
        <p:spPr>
          <a:xfrm>
            <a:off x="5287617" y="3066473"/>
            <a:ext cx="1298085" cy="295563"/>
          </a:xfrm>
          <a:prstGeom prst="left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0414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Picture 7"/>
          <p:cNvPicPr/>
          <p:nvPr/>
        </p:nvPicPr>
        <p:blipFill>
          <a:blip r:embed="rId2"/>
          <a:stretch/>
        </p:blipFill>
        <p:spPr>
          <a:xfrm>
            <a:off x="2503277" y="3592441"/>
            <a:ext cx="3778267" cy="2511442"/>
          </a:xfrm>
          <a:prstGeom prst="rect">
            <a:avLst/>
          </a:prstGeom>
          <a:ln>
            <a:noFill/>
          </a:ln>
        </p:spPr>
      </p:pic>
      <p:sp>
        <p:nvSpPr>
          <p:cNvPr id="252" name="CustomShape 1"/>
          <p:cNvSpPr/>
          <p:nvPr/>
        </p:nvSpPr>
        <p:spPr>
          <a:xfrm>
            <a:off x="1357942" y="40497"/>
            <a:ext cx="9538255" cy="12002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 anchor="ctr"/>
          <a:lstStyle/>
          <a:p>
            <a:pPr algn="ctr" defTabSz="829544"/>
            <a:r>
              <a:rPr lang="en-CA" sz="3266" spc="-1">
                <a:solidFill>
                  <a:srgbClr val="FFFFFF"/>
                </a:solidFill>
                <a:latin typeface="Calibri Light"/>
                <a:ea typeface="DejaVu Sans"/>
              </a:rPr>
              <a:t>Some experimental facilities</a:t>
            </a:r>
            <a:endParaRPr lang="en-CA" sz="3266" spc="-1">
              <a:solidFill>
                <a:prstClr val="black"/>
              </a:solidFill>
              <a:latin typeface="Arial"/>
            </a:endParaRPr>
          </a:p>
        </p:txBody>
      </p:sp>
      <p:pic>
        <p:nvPicPr>
          <p:cNvPr id="253" name="Content Placeholder 3"/>
          <p:cNvPicPr/>
          <p:nvPr/>
        </p:nvPicPr>
        <p:blipFill>
          <a:blip r:embed="rId3"/>
          <a:stretch/>
        </p:blipFill>
        <p:spPr>
          <a:xfrm>
            <a:off x="1861536" y="1256702"/>
            <a:ext cx="4931441" cy="1967677"/>
          </a:xfrm>
          <a:prstGeom prst="rect">
            <a:avLst/>
          </a:prstGeom>
          <a:ln>
            <a:noFill/>
          </a:ln>
        </p:spPr>
      </p:pic>
      <p:sp>
        <p:nvSpPr>
          <p:cNvPr id="254" name="CustomShape 2"/>
          <p:cNvSpPr/>
          <p:nvPr/>
        </p:nvSpPr>
        <p:spPr>
          <a:xfrm>
            <a:off x="3091131" y="3235483"/>
            <a:ext cx="2699882" cy="3566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 defTabSz="829544"/>
            <a:r>
              <a:rPr lang="en-CA" sz="1814" spc="-1">
                <a:solidFill>
                  <a:srgbClr val="FFFFFF"/>
                </a:solidFill>
                <a:latin typeface="Candara"/>
                <a:ea typeface="DejaVu Sans"/>
              </a:rPr>
              <a:t>TRIUMF</a:t>
            </a:r>
            <a:endParaRPr lang="en-CA" sz="1814" spc="-1">
              <a:solidFill>
                <a:prstClr val="black"/>
              </a:solidFill>
              <a:latin typeface="Arial"/>
            </a:endParaRPr>
          </a:p>
        </p:txBody>
      </p:sp>
      <p:pic>
        <p:nvPicPr>
          <p:cNvPr id="255" name="Picture 5"/>
          <p:cNvPicPr/>
          <p:nvPr/>
        </p:nvPicPr>
        <p:blipFill>
          <a:blip r:embed="rId4"/>
          <a:stretch/>
        </p:blipFill>
        <p:spPr>
          <a:xfrm>
            <a:off x="7031058" y="1290339"/>
            <a:ext cx="3375261" cy="2241683"/>
          </a:xfrm>
          <a:prstGeom prst="rect">
            <a:avLst/>
          </a:prstGeom>
          <a:ln>
            <a:noFill/>
          </a:ln>
        </p:spPr>
      </p:pic>
      <p:sp>
        <p:nvSpPr>
          <p:cNvPr id="256" name="CustomShape 3"/>
          <p:cNvSpPr/>
          <p:nvPr/>
        </p:nvSpPr>
        <p:spPr>
          <a:xfrm>
            <a:off x="8406636" y="3705113"/>
            <a:ext cx="607776" cy="3566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 defTabSz="829544"/>
            <a:r>
              <a:rPr lang="en-CA" sz="1814" spc="-1">
                <a:solidFill>
                  <a:srgbClr val="FFFFFF"/>
                </a:solidFill>
                <a:latin typeface="Candara"/>
                <a:ea typeface="DejaVu Sans"/>
              </a:rPr>
              <a:t>GSI</a:t>
            </a:r>
            <a:endParaRPr lang="en-CA" sz="1814" spc="-1">
              <a:solidFill>
                <a:prstClr val="black"/>
              </a:solidFill>
              <a:latin typeface="Arial"/>
            </a:endParaRPr>
          </a:p>
        </p:txBody>
      </p:sp>
      <p:sp>
        <p:nvSpPr>
          <p:cNvPr id="257" name="CustomShape 4"/>
          <p:cNvSpPr/>
          <p:nvPr/>
        </p:nvSpPr>
        <p:spPr>
          <a:xfrm>
            <a:off x="2960496" y="6305386"/>
            <a:ext cx="2699882" cy="3566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 defTabSz="829544"/>
            <a:r>
              <a:rPr lang="en-CA" sz="1814" spc="-1" dirty="0">
                <a:solidFill>
                  <a:srgbClr val="FFFFFF"/>
                </a:solidFill>
                <a:latin typeface="Candara"/>
              </a:rPr>
              <a:t>FRIB</a:t>
            </a:r>
            <a:endParaRPr lang="en-CA" sz="1814" spc="-1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258" name="Picture 257"/>
          <p:cNvPicPr/>
          <p:nvPr/>
        </p:nvPicPr>
        <p:blipFill>
          <a:blip r:embed="rId5"/>
          <a:stretch/>
        </p:blipFill>
        <p:spPr>
          <a:xfrm>
            <a:off x="5507863" y="4376246"/>
            <a:ext cx="4400413" cy="1426199"/>
          </a:xfrm>
          <a:prstGeom prst="rect">
            <a:avLst/>
          </a:prstGeom>
          <a:ln>
            <a:noFill/>
          </a:ln>
        </p:spPr>
      </p:pic>
      <p:sp>
        <p:nvSpPr>
          <p:cNvPr id="259" name="CustomShape 5"/>
          <p:cNvSpPr/>
          <p:nvPr/>
        </p:nvSpPr>
        <p:spPr>
          <a:xfrm>
            <a:off x="8124139" y="6125764"/>
            <a:ext cx="2699882" cy="3566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 defTabSz="829544"/>
            <a:r>
              <a:rPr lang="en-CA" sz="1814" spc="-1">
                <a:solidFill>
                  <a:srgbClr val="FFFFFF"/>
                </a:solidFill>
                <a:latin typeface="Candara"/>
                <a:ea typeface="DejaVu Sans"/>
              </a:rPr>
              <a:t>LUNA</a:t>
            </a:r>
            <a:endParaRPr lang="en-CA" sz="1814" spc="-1">
              <a:solidFill>
                <a:prstClr val="black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CustomShape 1"/>
          <p:cNvSpPr/>
          <p:nvPr/>
        </p:nvSpPr>
        <p:spPr>
          <a:xfrm>
            <a:off x="466661" y="161525"/>
            <a:ext cx="9851233" cy="13156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88" tIns="44994" rIns="89988" bIns="44994"/>
          <a:lstStyle/>
          <a:p>
            <a:pPr marL="0" marR="0" lvl="0" indent="0" algn="ct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What do simulations tell us?</a:t>
            </a:r>
            <a:endParaRPr kumimoji="0" lang="en-CA" sz="14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5" name="CustomShape 2"/>
          <p:cNvSpPr/>
          <p:nvPr/>
        </p:nvSpPr>
        <p:spPr>
          <a:xfrm>
            <a:off x="8593747" y="395820"/>
            <a:ext cx="3131592" cy="3552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88" tIns="44994" rIns="89988" bIns="44994"/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rPr>
              <a:t>S. </a:t>
            </a:r>
            <a:r>
              <a:rPr kumimoji="0" lang="es-CO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rPr>
              <a:t>Rosswog</a:t>
            </a:r>
            <a:r>
              <a:rPr kumimoji="0" lang="es-CO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rPr>
              <a:t> et al, MNRAS 430 (</a:t>
            </a:r>
            <a:r>
              <a:rPr kumimoji="0" lang="es-CO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rPr>
              <a:t>2013</a:t>
            </a:r>
            <a:r>
              <a:rPr kumimoji="0" lang="es-CO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rPr>
              <a:t>)</a:t>
            </a:r>
            <a:endParaRPr kumimoji="0" lang="en-CA" sz="1200" b="0" i="0" u="none" strike="noStrike" kern="1200" cap="none" spc="-1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>
                <a:solidFill>
                  <a:srgbClr val="FFFFFF"/>
                </a:solidFill>
              </a:uFill>
              <a:latin typeface="Candara" panose="020E0502030303020204" pitchFamily="34" charset="0"/>
            </a:endParaRPr>
          </a:p>
        </p:txBody>
      </p:sp>
      <p:sp>
        <p:nvSpPr>
          <p:cNvPr id="546" name="CustomShape 3"/>
          <p:cNvSpPr/>
          <p:nvPr/>
        </p:nvSpPr>
        <p:spPr>
          <a:xfrm>
            <a:off x="215972" y="5759697"/>
            <a:ext cx="2175197" cy="5953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9988" tIns="44994" rIns="89988" bIns="44994"/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  <a:ea typeface="DejaVu Sans"/>
              </a:rPr>
              <a:t>Outflows</a:t>
            </a:r>
            <a:endParaRPr kumimoji="0" lang="en-CA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Candara" panose="020E0502030303020204" pitchFamily="34" charset="0"/>
            </a:endParaRPr>
          </a:p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  <a:ea typeface="DejaVu Sans"/>
              </a:rPr>
              <a:t>Nucleosynthesis</a:t>
            </a:r>
            <a:endParaRPr kumimoji="0" lang="en-CA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Candara" panose="020E0502030303020204" pitchFamily="34" charset="0"/>
            </a:endParaRPr>
          </a:p>
        </p:txBody>
      </p:sp>
      <p:sp>
        <p:nvSpPr>
          <p:cNvPr id="547" name="CustomShape 4"/>
          <p:cNvSpPr/>
          <p:nvPr/>
        </p:nvSpPr>
        <p:spPr>
          <a:xfrm>
            <a:off x="9736823" y="3287179"/>
            <a:ext cx="2008898" cy="5953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9988" tIns="44994" rIns="89988" bIns="44994"/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  <a:ea typeface="DejaVu Sans"/>
              </a:rPr>
              <a:t>Ejecta</a:t>
            </a:r>
            <a:endParaRPr kumimoji="0" lang="en-CA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Candara" panose="020E0502030303020204" pitchFamily="34" charset="0"/>
            </a:endParaRPr>
          </a:p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  <a:ea typeface="DejaVu Sans"/>
              </a:rPr>
              <a:t>Nucleosynthesis</a:t>
            </a:r>
            <a:endParaRPr kumimoji="0" lang="en-CA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Candara" panose="020E0502030303020204" pitchFamily="34" charset="0"/>
            </a:endParaRPr>
          </a:p>
        </p:txBody>
      </p:sp>
      <p:sp>
        <p:nvSpPr>
          <p:cNvPr id="548" name="CustomShape 5"/>
          <p:cNvSpPr/>
          <p:nvPr/>
        </p:nvSpPr>
        <p:spPr>
          <a:xfrm>
            <a:off x="2972853" y="3417841"/>
            <a:ext cx="857048" cy="3700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9988" tIns="44994" rIns="89988" bIns="44994"/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GRB</a:t>
            </a:r>
            <a:endParaRPr kumimoji="0" lang="en-CA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9" name="Line 6"/>
          <p:cNvSpPr/>
          <p:nvPr/>
        </p:nvSpPr>
        <p:spPr>
          <a:xfrm flipH="1">
            <a:off x="555999" y="5074492"/>
            <a:ext cx="1151850" cy="287963"/>
          </a:xfrm>
          <a:prstGeom prst="line">
            <a:avLst/>
          </a:prstGeom>
          <a:ln w="180000">
            <a:solidFill>
              <a:srgbClr val="8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50" name="Line 7"/>
          <p:cNvSpPr/>
          <p:nvPr/>
        </p:nvSpPr>
        <p:spPr>
          <a:xfrm>
            <a:off x="7487385" y="3312015"/>
            <a:ext cx="1295831" cy="215972"/>
          </a:xfrm>
          <a:prstGeom prst="line">
            <a:avLst/>
          </a:prstGeom>
          <a:ln w="180000">
            <a:solidFill>
              <a:srgbClr val="8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51" name="Line 8"/>
          <p:cNvSpPr/>
          <p:nvPr/>
        </p:nvSpPr>
        <p:spPr>
          <a:xfrm flipV="1">
            <a:off x="3311569" y="3384006"/>
            <a:ext cx="360" cy="1223841"/>
          </a:xfrm>
          <a:prstGeom prst="line">
            <a:avLst/>
          </a:prstGeom>
          <a:ln w="216000">
            <a:solidFill>
              <a:srgbClr val="E6E64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52" name="CustomShape 9"/>
          <p:cNvSpPr/>
          <p:nvPr/>
        </p:nvSpPr>
        <p:spPr>
          <a:xfrm>
            <a:off x="2987611" y="2952062"/>
            <a:ext cx="682111" cy="3401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9988" tIns="44994" rIns="89988" bIns="44994"/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GRB</a:t>
            </a:r>
            <a:endParaRPr kumimoji="0" lang="en-CA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3" name="Line 10"/>
          <p:cNvSpPr/>
          <p:nvPr/>
        </p:nvSpPr>
        <p:spPr>
          <a:xfrm flipH="1" flipV="1">
            <a:off x="1147849" y="840935"/>
            <a:ext cx="863888" cy="1223841"/>
          </a:xfrm>
          <a:prstGeom prst="line">
            <a:avLst/>
          </a:prstGeom>
          <a:ln w="144000">
            <a:solidFill>
              <a:srgbClr val="0000F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54" name="CustomShape 11"/>
          <p:cNvSpPr/>
          <p:nvPr/>
        </p:nvSpPr>
        <p:spPr>
          <a:xfrm>
            <a:off x="575925" y="3542025"/>
            <a:ext cx="1290072" cy="3405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9988" tIns="44994" rIns="89988" bIns="44994"/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  <a:ea typeface="DejaVu Sans"/>
              </a:rPr>
              <a:t>Kilonova</a:t>
            </a:r>
            <a:endParaRPr kumimoji="0" lang="en-CA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Candara" panose="020E0502030303020204" pitchFamily="34" charset="0"/>
            </a:endParaRPr>
          </a:p>
        </p:txBody>
      </p:sp>
      <p:sp>
        <p:nvSpPr>
          <p:cNvPr id="555" name="Line 12"/>
          <p:cNvSpPr/>
          <p:nvPr/>
        </p:nvSpPr>
        <p:spPr>
          <a:xfrm flipV="1">
            <a:off x="9542643" y="1768266"/>
            <a:ext cx="1202963" cy="892684"/>
          </a:xfrm>
          <a:prstGeom prst="line">
            <a:avLst/>
          </a:prstGeom>
          <a:ln w="144000">
            <a:solidFill>
              <a:srgbClr val="0000F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" name="ns13_ns14_merger_irrot_tempcut_3D">
            <a:hlinkClick r:id="" action="ppaction://media"/>
            <a:extLst>
              <a:ext uri="{FF2B5EF4-FFF2-40B4-BE49-F238E27FC236}">
                <a16:creationId xmlns:a16="http://schemas.microsoft.com/office/drawing/2014/main" id="{95713C5A-B232-9FD9-0045-06E41F6375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64810" y="886571"/>
            <a:ext cx="7262380" cy="58099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CustomShape 1"/>
          <p:cNvSpPr/>
          <p:nvPr/>
        </p:nvSpPr>
        <p:spPr>
          <a:xfrm>
            <a:off x="609480" y="273600"/>
            <a:ext cx="10967400" cy="114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Multi-messengers</a:t>
            </a:r>
            <a:endParaRPr kumimoji="0" lang="en-CA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8" name="Picture 6"/>
          <p:cNvPicPr/>
          <p:nvPr/>
        </p:nvPicPr>
        <p:blipFill>
          <a:blip r:embed="rId2"/>
          <a:stretch/>
        </p:blipFill>
        <p:spPr>
          <a:xfrm rot="3508200">
            <a:off x="8101440" y="1474200"/>
            <a:ext cx="1996920" cy="1800360"/>
          </a:xfrm>
          <a:prstGeom prst="rect">
            <a:avLst/>
          </a:prstGeom>
          <a:ln>
            <a:noFill/>
          </a:ln>
        </p:spPr>
      </p:pic>
      <p:pic>
        <p:nvPicPr>
          <p:cNvPr id="549" name="Picture 5"/>
          <p:cNvPicPr/>
          <p:nvPr/>
        </p:nvPicPr>
        <p:blipFill>
          <a:blip r:embed="rId3"/>
          <a:stretch/>
        </p:blipFill>
        <p:spPr>
          <a:xfrm rot="11124000">
            <a:off x="781560" y="1284840"/>
            <a:ext cx="2454480" cy="1903320"/>
          </a:xfrm>
          <a:prstGeom prst="rect">
            <a:avLst/>
          </a:prstGeom>
          <a:ln>
            <a:noFill/>
          </a:ln>
        </p:spPr>
      </p:pic>
      <p:sp>
        <p:nvSpPr>
          <p:cNvPr id="550" name="CustomShape 2"/>
          <p:cNvSpPr/>
          <p:nvPr/>
        </p:nvSpPr>
        <p:spPr>
          <a:xfrm>
            <a:off x="9691129" y="1448955"/>
            <a:ext cx="2964240" cy="38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Gamma-rays: Swift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/>
              </a:rPr>
              <a:t>X-rays Chandra</a:t>
            </a:r>
            <a:endParaRPr kumimoji="0" lang="en-CA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1" name="CustomShape 3"/>
          <p:cNvSpPr/>
          <p:nvPr/>
        </p:nvSpPr>
        <p:spPr>
          <a:xfrm>
            <a:off x="1058400" y="3303000"/>
            <a:ext cx="3696840" cy="68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Visible light: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Hubble Space Telescope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/>
              </a:rPr>
              <a:t>Las Campanas</a:t>
            </a:r>
            <a:endParaRPr kumimoji="0" lang="en-CA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2" name="Picture 9"/>
          <p:cNvPicPr/>
          <p:nvPr/>
        </p:nvPicPr>
        <p:blipFill>
          <a:blip r:embed="rId4"/>
          <a:stretch/>
        </p:blipFill>
        <p:spPr>
          <a:xfrm>
            <a:off x="9297360" y="3851640"/>
            <a:ext cx="2655720" cy="2311920"/>
          </a:xfrm>
          <a:prstGeom prst="rect">
            <a:avLst/>
          </a:prstGeom>
          <a:ln>
            <a:noFill/>
          </a:ln>
        </p:spPr>
      </p:pic>
      <p:sp>
        <p:nvSpPr>
          <p:cNvPr id="553" name="CustomShape 4"/>
          <p:cNvSpPr/>
          <p:nvPr/>
        </p:nvSpPr>
        <p:spPr>
          <a:xfrm>
            <a:off x="6871558" y="5519952"/>
            <a:ext cx="3236461" cy="392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Gravitational Waves:</a:t>
            </a:r>
            <a:endParaRPr kumimoji="0" lang="en-CA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LIGO, Virgo, LISA</a:t>
            </a:r>
          </a:p>
        </p:txBody>
      </p:sp>
      <p:pic>
        <p:nvPicPr>
          <p:cNvPr id="554" name="Picture 9"/>
          <p:cNvPicPr/>
          <p:nvPr/>
        </p:nvPicPr>
        <p:blipFill>
          <a:blip r:embed="rId5"/>
          <a:stretch/>
        </p:blipFill>
        <p:spPr>
          <a:xfrm>
            <a:off x="1087200" y="4539600"/>
            <a:ext cx="1338480" cy="1767960"/>
          </a:xfrm>
          <a:prstGeom prst="rect">
            <a:avLst/>
          </a:prstGeom>
          <a:ln>
            <a:noFill/>
          </a:ln>
        </p:spPr>
      </p:pic>
      <p:sp>
        <p:nvSpPr>
          <p:cNvPr id="555" name="CustomShape 5"/>
          <p:cNvSpPr/>
          <p:nvPr/>
        </p:nvSpPr>
        <p:spPr>
          <a:xfrm>
            <a:off x="2425680" y="5562940"/>
            <a:ext cx="3025440" cy="46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Neutrinos: </a:t>
            </a:r>
            <a:r>
              <a:rPr kumimoji="0" lang="en-CA" sz="2000" b="0" i="0" u="none" strike="noStrike" kern="1200" cap="none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SuperK</a:t>
            </a:r>
            <a:r>
              <a:rPr kumimoji="0" lang="en-CA" sz="20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, </a:t>
            </a:r>
            <a:r>
              <a:rPr kumimoji="0" lang="en-CA" sz="2000" b="0" i="0" u="none" strike="noStrike" kern="1200" cap="none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SNOLab</a:t>
            </a:r>
            <a:r>
              <a:rPr kumimoji="0" lang="en-CA" sz="20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, DUNE</a:t>
            </a:r>
            <a:endParaRPr kumimoji="0" lang="en-CA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6" name="Picture 12"/>
          <p:cNvPicPr/>
          <p:nvPr/>
        </p:nvPicPr>
        <p:blipFill>
          <a:blip r:embed="rId6"/>
          <a:srcRect l="28480" r="43446"/>
          <a:stretch/>
        </p:blipFill>
        <p:spPr>
          <a:xfrm>
            <a:off x="4419360" y="2412360"/>
            <a:ext cx="2884320" cy="2580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1980740" y="273352"/>
            <a:ext cx="8228647" cy="11440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69" name="Picture 1"/>
          <p:cNvPicPr/>
          <p:nvPr/>
        </p:nvPicPr>
        <p:blipFill>
          <a:blip r:embed="rId2"/>
          <a:stretch/>
        </p:blipFill>
        <p:spPr>
          <a:xfrm>
            <a:off x="2202511" y="1033670"/>
            <a:ext cx="7419349" cy="5039840"/>
          </a:xfrm>
          <a:prstGeom prst="rect">
            <a:avLst/>
          </a:prstGeom>
          <a:ln>
            <a:noFill/>
          </a:ln>
        </p:spPr>
      </p:pic>
      <p:sp>
        <p:nvSpPr>
          <p:cNvPr id="270" name="CustomShape 2"/>
          <p:cNvSpPr/>
          <p:nvPr/>
        </p:nvSpPr>
        <p:spPr>
          <a:xfrm>
            <a:off x="3058559" y="5998606"/>
            <a:ext cx="6018644" cy="125147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 marL="0" marR="0" lvl="0" indent="0" algn="l" defTabSz="8295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07" b="0" i="0" u="none" strike="noStrike" kern="1200" cap="none" spc="-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 </a:t>
            </a:r>
          </a:p>
          <a:p>
            <a:pPr marL="0" marR="0" lvl="0" indent="0" algn="l" defTabSz="8295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452" b="0" i="0" u="none" strike="noStrike" kern="1200" cap="none" spc="-1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71" name="CustomShape 3"/>
          <p:cNvSpPr/>
          <p:nvPr/>
        </p:nvSpPr>
        <p:spPr>
          <a:xfrm>
            <a:off x="4263458" y="6297759"/>
            <a:ext cx="4179967" cy="5737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 marL="0" marR="0" lvl="0" indent="0" algn="l" defTabSz="8295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33" b="0" i="0" u="none" strike="noStrike" kern="1200" cap="none" spc="-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Earth, nebulae, Sun, </a:t>
            </a:r>
            <a:r>
              <a:rPr kumimoji="0" lang="en-CA" sz="1633" b="0" i="0" u="none" strike="noStrike" kern="1200" cap="none" spc="-1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meteorites,stars</a:t>
            </a:r>
            <a:endParaRPr kumimoji="0" lang="en-CA" sz="1633" b="0" i="0" u="none" strike="noStrike" kern="1200" cap="none" spc="-1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" name="CustomShape 1">
            <a:extLst>
              <a:ext uri="{FF2B5EF4-FFF2-40B4-BE49-F238E27FC236}">
                <a16:creationId xmlns:a16="http://schemas.microsoft.com/office/drawing/2014/main" id="{D1BD24C9-ED16-CA1C-B3D8-DEB2F9A9A7FA}"/>
              </a:ext>
            </a:extLst>
          </p:cNvPr>
          <p:cNvSpPr/>
          <p:nvPr/>
        </p:nvSpPr>
        <p:spPr>
          <a:xfrm>
            <a:off x="611363" y="83451"/>
            <a:ext cx="10967400" cy="114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Observations</a:t>
            </a:r>
            <a:endParaRPr kumimoji="0" lang="en-CA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353847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CustomShape 1"/>
          <p:cNvSpPr/>
          <p:nvPr/>
        </p:nvSpPr>
        <p:spPr>
          <a:xfrm>
            <a:off x="8747581" y="144428"/>
            <a:ext cx="3545538" cy="4229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88" tIns="44994" rIns="89988" bIns="44994"/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ApJ Letters 848 2017</a:t>
            </a:r>
            <a:endParaRPr kumimoji="0" lang="en-CA" sz="1800" b="0" i="0" u="none" strike="noStrike" kern="120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3" name="CustomShape 2"/>
          <p:cNvSpPr/>
          <p:nvPr/>
        </p:nvSpPr>
        <p:spPr>
          <a:xfrm>
            <a:off x="4406465" y="144428"/>
            <a:ext cx="4598761" cy="3509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88" tIns="44994" rIns="89988" bIns="44994"/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LIGO Collaboration, PRL 2017 </a:t>
            </a:r>
            <a:endParaRPr kumimoji="0" lang="en-CA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34" name="Picture 533"/>
          <p:cNvPicPr/>
          <p:nvPr/>
        </p:nvPicPr>
        <p:blipFill>
          <a:blip r:embed="rId2"/>
          <a:srcRect l="12751" t="5891" r="13766" b="20530"/>
          <a:stretch/>
        </p:blipFill>
        <p:spPr>
          <a:xfrm>
            <a:off x="4298637" y="567373"/>
            <a:ext cx="7263494" cy="6273623"/>
          </a:xfrm>
          <a:prstGeom prst="rect">
            <a:avLst/>
          </a:prstGeom>
          <a:ln>
            <a:noFill/>
          </a:ln>
        </p:spPr>
      </p:pic>
      <p:sp>
        <p:nvSpPr>
          <p:cNvPr id="535" name="CustomShape 3"/>
          <p:cNvSpPr/>
          <p:nvPr/>
        </p:nvSpPr>
        <p:spPr>
          <a:xfrm>
            <a:off x="359953" y="3845069"/>
            <a:ext cx="2057132" cy="6695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9988" tIns="44994" rIns="89988" bIns="44994"/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Distance =40 </a:t>
            </a:r>
            <a:r>
              <a:rPr kumimoji="0" lang="en-CA" sz="2200" b="0" i="0" u="none" strike="noStrike" kern="1200" cap="none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Mpc</a:t>
            </a:r>
            <a:endParaRPr kumimoji="0" lang="en-CA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0.4&lt; q= m</a:t>
            </a:r>
            <a:r>
              <a:rPr kumimoji="0" lang="en-CA" sz="2200" b="0" i="0" u="none" strike="noStrike" kern="1200" cap="none" spc="-1" normalizeH="0" baseline="-33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1</a:t>
            </a:r>
            <a:r>
              <a:rPr kumimoji="0" lang="en-CA" sz="2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/m</a:t>
            </a:r>
            <a:r>
              <a:rPr kumimoji="0" lang="en-CA" sz="2200" b="0" i="0" u="none" strike="noStrike" kern="1200" cap="none" spc="-1" normalizeH="0" baseline="-33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2</a:t>
            </a:r>
            <a:r>
              <a:rPr kumimoji="0" lang="en-CA" sz="2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 &lt;1 </a:t>
            </a:r>
            <a:endParaRPr kumimoji="0" lang="en-CA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6" name="CustomShape 4"/>
          <p:cNvSpPr/>
          <p:nvPr/>
        </p:nvSpPr>
        <p:spPr>
          <a:xfrm>
            <a:off x="359953" y="567373"/>
            <a:ext cx="3161108" cy="25128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9988" tIns="44994" rIns="89988" bIns="44994"/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600" b="0" i="0" u="none" strike="noStrike" kern="1200" cap="none" spc="-1" normalizeH="0" baseline="0" noProof="0" dirty="0">
                <a:ln>
                  <a:noFill/>
                </a:ln>
                <a:solidFill>
                  <a:srgbClr val="FF33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Multi-messenger era!</a:t>
            </a:r>
            <a:endParaRPr kumimoji="0" lang="en-CA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GM170817</a:t>
            </a:r>
            <a:endParaRPr kumimoji="0" lang="en-CA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First observation of </a:t>
            </a:r>
            <a:endParaRPr kumimoji="0" lang="en-CA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Neutron Star mergers</a:t>
            </a:r>
            <a:endParaRPr kumimoji="0" lang="en-CA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2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August 17th 2017</a:t>
            </a:r>
            <a:endParaRPr kumimoji="0" lang="en-CA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E7F5298B-29AF-7E3F-CD27-8BB5E35AC93E}"/>
              </a:ext>
            </a:extLst>
          </p:cNvPr>
          <p:cNvSpPr/>
          <p:nvPr/>
        </p:nvSpPr>
        <p:spPr>
          <a:xfrm>
            <a:off x="359953" y="5279446"/>
            <a:ext cx="4347120" cy="157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  <a:ea typeface="DejaVu Sans"/>
              </a:rPr>
              <a:t>Early time evolution: A&lt;140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  <a:ea typeface="DejaVu Sans"/>
              </a:rPr>
              <a:t>Late time evolution</a:t>
            </a:r>
            <a:r>
              <a:rPr kumimoji="0" lang="en-CA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</a:rPr>
              <a:t>: </a:t>
            </a:r>
            <a:r>
              <a:rPr kumimoji="0" lang="en-CA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  <a:ea typeface="DejaVu Sans"/>
              </a:rPr>
              <a:t> A~ 195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Candara" panose="020E05020303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  <a:ea typeface="DejaVu Sans"/>
              </a:rPr>
              <a:t>r-process nuclei</a:t>
            </a:r>
            <a:endParaRPr kumimoji="0" lang="en-CA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Candara" panose="020E05020303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Candara" panose="020E05020303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Candara" panose="020E0502030303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Picture 536"/>
          <p:cNvPicPr/>
          <p:nvPr/>
        </p:nvPicPr>
        <p:blipFill>
          <a:blip r:embed="rId2"/>
          <a:srcRect l="9245"/>
          <a:stretch/>
        </p:blipFill>
        <p:spPr>
          <a:xfrm>
            <a:off x="7582772" y="-71544"/>
            <a:ext cx="4364072" cy="7050042"/>
          </a:xfrm>
          <a:prstGeom prst="rect">
            <a:avLst/>
          </a:prstGeom>
          <a:ln>
            <a:noFill/>
          </a:ln>
        </p:spPr>
      </p:pic>
      <p:sp>
        <p:nvSpPr>
          <p:cNvPr id="538" name="CustomShape 1"/>
          <p:cNvSpPr/>
          <p:nvPr/>
        </p:nvSpPr>
        <p:spPr>
          <a:xfrm>
            <a:off x="719906" y="259613"/>
            <a:ext cx="4098786" cy="4557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9988" tIns="44994" rIns="89988" bIns="44994"/>
          <a:lstStyle/>
          <a:p>
            <a:pPr defTabSz="914309"/>
            <a:r>
              <a:rPr lang="en-CA" sz="26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VISTA, Hubble, VLT </a:t>
            </a:r>
            <a:endParaRPr lang="en-CA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9" name="CustomShape 2"/>
          <p:cNvSpPr/>
          <p:nvPr/>
        </p:nvSpPr>
        <p:spPr>
          <a:xfrm>
            <a:off x="647916" y="792343"/>
            <a:ext cx="4098786" cy="34123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9988" tIns="44994" rIns="89988" bIns="44994"/>
          <a:lstStyle/>
          <a:p>
            <a:pPr defTabSz="914309"/>
            <a:r>
              <a:rPr lang="en-CA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Tanvir et al ApJL (2017) </a:t>
            </a:r>
            <a:endParaRPr lang="en-CA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0" name="CustomShape 3"/>
          <p:cNvSpPr/>
          <p:nvPr/>
        </p:nvSpPr>
        <p:spPr>
          <a:xfrm>
            <a:off x="4391428" y="4754347"/>
            <a:ext cx="4674711" cy="33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9988" tIns="44994" rIns="89988" bIns="44994"/>
          <a:lstStyle/>
          <a:p>
            <a:pPr defTabSz="914309"/>
            <a:r>
              <a:rPr lang="en-CA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Later time evolution</a:t>
            </a:r>
            <a:endParaRPr lang="en-CA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defTabSz="914309"/>
            <a:r>
              <a:rPr lang="en-CA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Near-infrared slower evolution than optical</a:t>
            </a:r>
            <a:endParaRPr lang="en-CA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defTabSz="914309"/>
            <a:endParaRPr lang="en-CA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defTabSz="914309"/>
            <a:r>
              <a:rPr lang="en-CA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Large opacity compatible </a:t>
            </a:r>
            <a:endParaRPr lang="en-CA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defTabSz="914309"/>
            <a:r>
              <a:rPr lang="en-CA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with r-process A~ 195</a:t>
            </a:r>
            <a:endParaRPr lang="en-CA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1" name="Picture 540"/>
          <p:cNvPicPr/>
          <p:nvPr/>
        </p:nvPicPr>
        <p:blipFill>
          <a:blip r:embed="rId3"/>
          <a:stretch/>
        </p:blipFill>
        <p:spPr>
          <a:xfrm>
            <a:off x="359953" y="1190092"/>
            <a:ext cx="3863737" cy="5504043"/>
          </a:xfrm>
          <a:prstGeom prst="rect">
            <a:avLst/>
          </a:prstGeom>
          <a:ln>
            <a:noFill/>
          </a:ln>
        </p:spPr>
      </p:pic>
      <p:sp>
        <p:nvSpPr>
          <p:cNvPr id="542" name="CustomShape 4"/>
          <p:cNvSpPr/>
          <p:nvPr/>
        </p:nvSpPr>
        <p:spPr>
          <a:xfrm>
            <a:off x="4462699" y="1224287"/>
            <a:ext cx="3887134" cy="24008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88" tIns="44994" rIns="89988" bIns="44994"/>
          <a:lstStyle/>
          <a:p>
            <a:pPr defTabSz="914309"/>
            <a:r>
              <a:rPr lang="en-CA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Early time evolution: Optical and near-IR</a:t>
            </a:r>
            <a:endParaRPr lang="en-CA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defTabSz="914309"/>
            <a:r>
              <a:rPr lang="en-CA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Low opacity  then A&lt;140 r-process nuclei</a:t>
            </a:r>
            <a:endParaRPr lang="en-CA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defTabSz="914309"/>
            <a:endParaRPr lang="en-CA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defTabSz="914309"/>
            <a:r>
              <a:rPr lang="en-CA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Ye &gt;0.25 (How did it became less neutron-rich? probably due to interaction of material with neutrinos?)</a:t>
            </a:r>
            <a:endParaRPr lang="en-CA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22009-DFEE-06BB-B820-1B77A3700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Picture 536">
            <a:extLst>
              <a:ext uri="{FF2B5EF4-FFF2-40B4-BE49-F238E27FC236}">
                <a16:creationId xmlns:a16="http://schemas.microsoft.com/office/drawing/2014/main" id="{45E66393-72ED-123C-8D35-A6DA75333D9D}"/>
              </a:ext>
            </a:extLst>
          </p:cNvPr>
          <p:cNvPicPr/>
          <p:nvPr/>
        </p:nvPicPr>
        <p:blipFill>
          <a:blip r:embed="rId2"/>
          <a:srcRect l="9245"/>
          <a:stretch/>
        </p:blipFill>
        <p:spPr>
          <a:xfrm>
            <a:off x="7582772" y="-71544"/>
            <a:ext cx="4364072" cy="7050042"/>
          </a:xfrm>
          <a:prstGeom prst="rect">
            <a:avLst/>
          </a:prstGeom>
          <a:ln>
            <a:noFill/>
          </a:ln>
        </p:spPr>
      </p:pic>
      <p:sp>
        <p:nvSpPr>
          <p:cNvPr id="538" name="CustomShape 1">
            <a:extLst>
              <a:ext uri="{FF2B5EF4-FFF2-40B4-BE49-F238E27FC236}">
                <a16:creationId xmlns:a16="http://schemas.microsoft.com/office/drawing/2014/main" id="{114BF2FA-F176-B9F7-AFA6-38084F650DA8}"/>
              </a:ext>
            </a:extLst>
          </p:cNvPr>
          <p:cNvSpPr/>
          <p:nvPr/>
        </p:nvSpPr>
        <p:spPr>
          <a:xfrm>
            <a:off x="719906" y="259613"/>
            <a:ext cx="4098786" cy="4557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9988" tIns="44994" rIns="89988" bIns="44994"/>
          <a:lstStyle/>
          <a:p>
            <a:pPr defTabSz="914309"/>
            <a:r>
              <a:rPr lang="en-CA" sz="26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VISTA, Hubble, VLT </a:t>
            </a:r>
            <a:endParaRPr lang="en-CA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9" name="CustomShape 2">
            <a:extLst>
              <a:ext uri="{FF2B5EF4-FFF2-40B4-BE49-F238E27FC236}">
                <a16:creationId xmlns:a16="http://schemas.microsoft.com/office/drawing/2014/main" id="{CBB28F66-5726-792E-0D26-C03D4D3F6050}"/>
              </a:ext>
            </a:extLst>
          </p:cNvPr>
          <p:cNvSpPr/>
          <p:nvPr/>
        </p:nvSpPr>
        <p:spPr>
          <a:xfrm>
            <a:off x="647916" y="792343"/>
            <a:ext cx="4098786" cy="34123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9988" tIns="44994" rIns="89988" bIns="44994"/>
          <a:lstStyle/>
          <a:p>
            <a:pPr defTabSz="914309"/>
            <a:r>
              <a:rPr lang="en-CA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Tanvir et al ApJL (2017) </a:t>
            </a:r>
            <a:endParaRPr lang="en-CA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0" name="CustomShape 3">
            <a:extLst>
              <a:ext uri="{FF2B5EF4-FFF2-40B4-BE49-F238E27FC236}">
                <a16:creationId xmlns:a16="http://schemas.microsoft.com/office/drawing/2014/main" id="{89662F1A-304E-3D9D-F2E5-6874A5276002}"/>
              </a:ext>
            </a:extLst>
          </p:cNvPr>
          <p:cNvSpPr/>
          <p:nvPr/>
        </p:nvSpPr>
        <p:spPr>
          <a:xfrm>
            <a:off x="4391428" y="4754347"/>
            <a:ext cx="4674711" cy="33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9988" tIns="44994" rIns="89988" bIns="44994"/>
          <a:lstStyle/>
          <a:p>
            <a:pPr defTabSz="914309"/>
            <a:r>
              <a:rPr lang="en-CA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Later time evolution</a:t>
            </a:r>
            <a:endParaRPr lang="en-CA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defTabSz="914309"/>
            <a:r>
              <a:rPr lang="en-CA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Near-infrared slower evolution than optical</a:t>
            </a:r>
            <a:endParaRPr lang="en-CA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defTabSz="914309"/>
            <a:endParaRPr lang="en-CA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defTabSz="914309"/>
            <a:r>
              <a:rPr lang="en-CA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Large opacity compatible </a:t>
            </a:r>
            <a:endParaRPr lang="en-CA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defTabSz="914309"/>
            <a:r>
              <a:rPr lang="en-CA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with r-process A~ 195</a:t>
            </a:r>
            <a:endParaRPr lang="en-CA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1" name="Picture 540">
            <a:extLst>
              <a:ext uri="{FF2B5EF4-FFF2-40B4-BE49-F238E27FC236}">
                <a16:creationId xmlns:a16="http://schemas.microsoft.com/office/drawing/2014/main" id="{9EDEF9D1-F45E-67C5-6917-BCE52EDEF7C6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59953" y="1190092"/>
            <a:ext cx="3863737" cy="5504043"/>
          </a:xfrm>
          <a:prstGeom prst="rect">
            <a:avLst/>
          </a:prstGeom>
          <a:ln>
            <a:noFill/>
          </a:ln>
        </p:spPr>
      </p:pic>
      <p:sp>
        <p:nvSpPr>
          <p:cNvPr id="542" name="CustomShape 4">
            <a:extLst>
              <a:ext uri="{FF2B5EF4-FFF2-40B4-BE49-F238E27FC236}">
                <a16:creationId xmlns:a16="http://schemas.microsoft.com/office/drawing/2014/main" id="{9DAAE514-BB92-4EB0-83BF-FCCF0F50982D}"/>
              </a:ext>
            </a:extLst>
          </p:cNvPr>
          <p:cNvSpPr/>
          <p:nvPr/>
        </p:nvSpPr>
        <p:spPr>
          <a:xfrm>
            <a:off x="4462699" y="1224287"/>
            <a:ext cx="3887134" cy="24008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88" tIns="44994" rIns="89988" bIns="44994"/>
          <a:lstStyle/>
          <a:p>
            <a:pPr defTabSz="914309"/>
            <a:r>
              <a:rPr lang="en-CA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Early time evolution: Optical and near-IR</a:t>
            </a:r>
            <a:endParaRPr lang="en-CA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defTabSz="914309"/>
            <a:r>
              <a:rPr lang="en-CA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Low opacity  then A&lt;140 r-process nuclei</a:t>
            </a:r>
            <a:endParaRPr lang="en-CA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defTabSz="914309"/>
            <a:endParaRPr lang="en-CA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defTabSz="914309"/>
            <a:r>
              <a:rPr lang="en-CA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Ye &gt;0.25 (How did it became less neutron-rich? probably due to interaction of material with neutrinos?)</a:t>
            </a:r>
            <a:endParaRPr lang="en-CA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445554-AE98-7383-E4C3-0E6C9A29C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4021" y="2253455"/>
            <a:ext cx="4938188" cy="274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0719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Picture 359"/>
          <p:cNvPicPr/>
          <p:nvPr/>
        </p:nvPicPr>
        <p:blipFill>
          <a:blip r:embed="rId2"/>
          <a:stretch/>
        </p:blipFill>
        <p:spPr>
          <a:xfrm>
            <a:off x="1008322" y="774194"/>
            <a:ext cx="10175355" cy="5309612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Picture 227"/>
          <p:cNvPicPr/>
          <p:nvPr/>
        </p:nvPicPr>
        <p:blipFill>
          <a:blip r:embed="rId2"/>
          <a:stretch/>
        </p:blipFill>
        <p:spPr>
          <a:xfrm>
            <a:off x="1514049" y="853041"/>
            <a:ext cx="9144393" cy="5143395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8E18E9-7918-4EDF-BF37-1FBE08283CD0}"/>
              </a:ext>
            </a:extLst>
          </p:cNvPr>
          <p:cNvSpPr txBox="1"/>
          <p:nvPr/>
        </p:nvSpPr>
        <p:spPr>
          <a:xfrm>
            <a:off x="4600800" y="347869"/>
            <a:ext cx="2903345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7" dirty="0">
                <a:solidFill>
                  <a:schemeClr val="bg1"/>
                </a:solidFill>
              </a:rPr>
              <a:t>Synthesis of elements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CE09B-B768-45AD-BF21-2F7C0EC8B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2D9E-AC95-4D14-BF4D-5FFCF89017C5}" type="slidenum">
              <a:rPr lang="en-US" smtClean="0"/>
              <a:t>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Picture 360"/>
          <p:cNvPicPr/>
          <p:nvPr/>
        </p:nvPicPr>
        <p:blipFill>
          <a:blip r:embed="rId2"/>
          <a:stretch/>
        </p:blipFill>
        <p:spPr>
          <a:xfrm>
            <a:off x="3200283" y="1819082"/>
            <a:ext cx="5830857" cy="4059457"/>
          </a:xfrm>
          <a:prstGeom prst="rect">
            <a:avLst/>
          </a:prstGeom>
          <a:ln>
            <a:noFill/>
          </a:ln>
        </p:spPr>
      </p:pic>
      <p:sp>
        <p:nvSpPr>
          <p:cNvPr id="362" name="TextShape 1"/>
          <p:cNvSpPr txBox="1"/>
          <p:nvPr/>
        </p:nvSpPr>
        <p:spPr>
          <a:xfrm>
            <a:off x="4397472" y="628351"/>
            <a:ext cx="4104200" cy="416723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/>
          <a:lstStyle/>
          <a:p>
            <a:pPr defTabSz="829544"/>
            <a:r>
              <a:rPr lang="en-CA" sz="2359" spc="-1" dirty="0">
                <a:solidFill>
                  <a:prstClr val="white"/>
                </a:solidFill>
                <a:latin typeface="Arial"/>
              </a:rPr>
              <a:t>Hertzsprung-Russell Diagram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5EA1A7-557E-DAEC-9CF0-FD46056465A8}"/>
              </a:ext>
            </a:extLst>
          </p:cNvPr>
          <p:cNvSpPr txBox="1"/>
          <p:nvPr/>
        </p:nvSpPr>
        <p:spPr>
          <a:xfrm>
            <a:off x="2740864" y="6236298"/>
            <a:ext cx="7417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The larger (more massive)  the star the faster burns fuel </a:t>
            </a:r>
            <a:endParaRPr lang="es-CO" sz="24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07CD2-725E-2AB9-7A72-FDA7EB06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0" lang="en-CA" sz="36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A very simple model for stellar burning</a:t>
            </a:r>
            <a:br>
              <a:rPr kumimoji="0" lang="en-CA" sz="36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</a:br>
            <a:endParaRPr lang="es-CO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C06F45-2D4F-D05B-FD09-3112B295223D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9401" y="3080300"/>
            <a:ext cx="10972091" cy="1144800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ndara" panose="020E0502030303020204" pitchFamily="34" charset="0"/>
              </a:rPr>
              <a:t>Gravity contracts the initial Hydrogen gas: inward pressure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ndara" panose="020E0502030303020204" pitchFamily="34" charset="0"/>
              </a:rPr>
              <a:t>Density and temperature increase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ndara" panose="020E0502030303020204" pitchFamily="34" charset="0"/>
              </a:rPr>
              <a:t>Nuclear reactions are triggered: outward pressure, star shines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chemeClr val="bg1"/>
                </a:solidFill>
                <a:latin typeface="Candara" panose="020E0502030303020204" pitchFamily="34" charset="0"/>
              </a:rPr>
              <a:t>Balance </a:t>
            </a:r>
            <a:r>
              <a:rPr lang="es-CO" sz="2800" dirty="0" err="1">
                <a:solidFill>
                  <a:schemeClr val="bg1"/>
                </a:solidFill>
                <a:latin typeface="Candara" panose="020E0502030303020204" pitchFamily="34" charset="0"/>
              </a:rPr>
              <a:t>is</a:t>
            </a:r>
            <a:r>
              <a:rPr lang="es-CO" sz="28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CO" sz="2800" dirty="0" err="1">
                <a:solidFill>
                  <a:schemeClr val="bg1"/>
                </a:solidFill>
                <a:latin typeface="Candara" panose="020E0502030303020204" pitchFamily="34" charset="0"/>
              </a:rPr>
              <a:t>kept</a:t>
            </a:r>
            <a:r>
              <a:rPr lang="es-CO" sz="28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CO" sz="2800" dirty="0" err="1">
                <a:solidFill>
                  <a:schemeClr val="bg1"/>
                </a:solidFill>
                <a:latin typeface="Candara" panose="020E0502030303020204" pitchFamily="34" charset="0"/>
              </a:rPr>
              <a:t>until</a:t>
            </a:r>
            <a:r>
              <a:rPr lang="es-CO" sz="2800" dirty="0">
                <a:solidFill>
                  <a:schemeClr val="bg1"/>
                </a:solidFill>
                <a:latin typeface="Candara" panose="020E0502030303020204" pitchFamily="34" charset="0"/>
              </a:rPr>
              <a:t> fuel </a:t>
            </a:r>
            <a:r>
              <a:rPr lang="es-CO" sz="2800" dirty="0" err="1">
                <a:solidFill>
                  <a:schemeClr val="bg1"/>
                </a:solidFill>
                <a:latin typeface="Candara" panose="020E0502030303020204" pitchFamily="34" charset="0"/>
              </a:rPr>
              <a:t>is</a:t>
            </a:r>
            <a:r>
              <a:rPr lang="es-CO" sz="28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CO" sz="2800" dirty="0" err="1">
                <a:solidFill>
                  <a:schemeClr val="bg1"/>
                </a:solidFill>
                <a:latin typeface="Candara" panose="020E0502030303020204" pitchFamily="34" charset="0"/>
              </a:rPr>
              <a:t>exhausted</a:t>
            </a:r>
            <a:endParaRPr lang="es-CO" sz="28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chemeClr val="bg1"/>
                </a:solidFill>
                <a:latin typeface="Candara" panose="020E0502030303020204" pitchFamily="34" charset="0"/>
              </a:rPr>
              <a:t>Next </a:t>
            </a:r>
            <a:r>
              <a:rPr lang="es-CO" sz="2800" dirty="0" err="1">
                <a:solidFill>
                  <a:schemeClr val="bg1"/>
                </a:solidFill>
                <a:latin typeface="Candara" panose="020E0502030303020204" pitchFamily="34" charset="0"/>
              </a:rPr>
              <a:t>burning</a:t>
            </a:r>
            <a:r>
              <a:rPr lang="es-CO" sz="28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CO" sz="2800" dirty="0" err="1">
                <a:solidFill>
                  <a:schemeClr val="bg1"/>
                </a:solidFill>
                <a:latin typeface="Candara" panose="020E0502030303020204" pitchFamily="34" charset="0"/>
              </a:rPr>
              <a:t>cycle</a:t>
            </a:r>
            <a:endParaRPr lang="en-US" sz="28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7365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13A3427-154F-CF80-1F04-536DC18C8522}"/>
              </a:ext>
            </a:extLst>
          </p:cNvPr>
          <p:cNvSpPr/>
          <p:nvPr/>
        </p:nvSpPr>
        <p:spPr>
          <a:xfrm>
            <a:off x="5459896" y="1673225"/>
            <a:ext cx="5833579" cy="4391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80787CCA-7424-F7FF-C525-6C2FC4126DAC}"/>
              </a:ext>
            </a:extLst>
          </p:cNvPr>
          <p:cNvSpPr/>
          <p:nvPr/>
        </p:nvSpPr>
        <p:spPr>
          <a:xfrm>
            <a:off x="215901" y="161525"/>
            <a:ext cx="11823700" cy="13156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88" tIns="44994" rIns="89988" bIns="44994"/>
          <a:lstStyle/>
          <a:p>
            <a:pPr marL="0" marR="0" lvl="0" indent="0" algn="ct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A very simple model for stellar burning</a:t>
            </a:r>
            <a:endParaRPr kumimoji="0" lang="en-CA" sz="14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056EA4B-380C-0C7C-F014-91F7CFB3D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673225"/>
            <a:ext cx="5543550" cy="4391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BF5667-4894-2107-1F5D-512F90607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466" y="3265488"/>
            <a:ext cx="3657600" cy="1819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2E5BB9-2A32-BA73-D686-174C275D3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216" y="1673225"/>
            <a:ext cx="6333259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4037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F4627-4639-DCFB-A7CA-55170C883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1DB19E01-96B2-B8BD-E5E6-0282D72DF6AA}"/>
              </a:ext>
            </a:extLst>
          </p:cNvPr>
          <p:cNvSpPr/>
          <p:nvPr/>
        </p:nvSpPr>
        <p:spPr>
          <a:xfrm>
            <a:off x="215901" y="161525"/>
            <a:ext cx="11823700" cy="13156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88" tIns="44994" rIns="89988" bIns="44994"/>
          <a:lstStyle/>
          <a:p>
            <a:pPr marL="0" marR="0" lvl="0" indent="0" algn="ct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A very simple model for stellar burning</a:t>
            </a:r>
            <a:endParaRPr kumimoji="0" lang="en-CA" sz="14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84D5A2-1669-E5BD-3E76-EE23E7AAE92C}"/>
              </a:ext>
            </a:extLst>
          </p:cNvPr>
          <p:cNvGrpSpPr/>
          <p:nvPr/>
        </p:nvGrpSpPr>
        <p:grpSpPr>
          <a:xfrm>
            <a:off x="419100" y="1673224"/>
            <a:ext cx="11226800" cy="4391026"/>
            <a:chOff x="419100" y="1673224"/>
            <a:chExt cx="11226800" cy="43910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6A4E79-97E6-4E4D-6753-27198FADBC8F}"/>
                </a:ext>
              </a:extLst>
            </p:cNvPr>
            <p:cNvSpPr/>
            <p:nvPr/>
          </p:nvSpPr>
          <p:spPr>
            <a:xfrm>
              <a:off x="5410200" y="1673224"/>
              <a:ext cx="6235700" cy="4391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50E0412-8C18-7831-B5CB-E20E1BA45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31072" y="4611294"/>
              <a:ext cx="2936533" cy="138669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B07554C-FEA9-BD1A-E6F5-EDCEC8707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100" y="1673225"/>
              <a:ext cx="5543550" cy="439102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8DE225C-9378-620E-E5D3-E65E28E87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40300" y="1696969"/>
              <a:ext cx="6705600" cy="159067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03F9020-C529-A506-A86B-B90AA1FBB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15516" y="3530600"/>
              <a:ext cx="2705100" cy="65722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CAC1A5-0293-ACA8-D0E2-1B60A645F8CE}"/>
                </a:ext>
              </a:extLst>
            </p:cNvPr>
            <p:cNvSpPr txBox="1"/>
            <p:nvPr/>
          </p:nvSpPr>
          <p:spPr>
            <a:xfrm>
              <a:off x="6363759" y="3631062"/>
              <a:ext cx="22974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andara" panose="020E0502030303020204" pitchFamily="34" charset="0"/>
                </a:rPr>
                <a:t>Mass element</a:t>
              </a:r>
              <a:endParaRPr lang="es-CO" sz="2800" dirty="0">
                <a:latin typeface="Candara" panose="020E0502030303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6CFA8C-5074-3324-6413-EF97BD6A9457}"/>
                </a:ext>
              </a:extLst>
            </p:cNvPr>
            <p:cNvSpPr txBox="1"/>
            <p:nvPr/>
          </p:nvSpPr>
          <p:spPr>
            <a:xfrm>
              <a:off x="2663483" y="2190940"/>
              <a:ext cx="6238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/>
                <a:t>dS</a:t>
              </a:r>
              <a:endParaRPr lang="es-CO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028527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F6CCC-6DBF-9F72-899C-45C9ECF87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53B2-959A-EDDF-19B2-494B87E34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0" lang="en-CA" sz="44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A very simple model for stellar burning</a:t>
            </a:r>
            <a:br>
              <a:rPr kumimoji="0" lang="en-CA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</a:br>
            <a:endParaRPr lang="es-C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656F4-D0CC-9290-5445-4BB0CF731DF2}"/>
              </a:ext>
            </a:extLst>
          </p:cNvPr>
          <p:cNvSpPr txBox="1"/>
          <p:nvPr/>
        </p:nvSpPr>
        <p:spPr>
          <a:xfrm>
            <a:off x="6281739" y="1100496"/>
            <a:ext cx="518636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ndara" panose="020E0502030303020204" pitchFamily="34" charset="0"/>
              </a:rPr>
              <a:t>Mass conservation</a:t>
            </a:r>
          </a:p>
          <a:p>
            <a:endParaRPr lang="en-US" sz="28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andara" panose="020E0502030303020204" pitchFamily="34" charset="0"/>
              </a:rPr>
              <a:t>Hydrostatic equilibrium</a:t>
            </a:r>
          </a:p>
          <a:p>
            <a:endParaRPr lang="en-US" sz="28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andara" panose="020E0502030303020204" pitchFamily="34" charset="0"/>
              </a:rPr>
              <a:t>Energy transport </a:t>
            </a:r>
          </a:p>
          <a:p>
            <a:r>
              <a:rPr lang="en-US" sz="2800" dirty="0">
                <a:solidFill>
                  <a:schemeClr val="bg1"/>
                </a:solidFill>
                <a:latin typeface="Candara" panose="020E0502030303020204" pitchFamily="34" charset="0"/>
              </a:rPr>
              <a:t>Opacity </a:t>
            </a:r>
            <a:r>
              <a:rPr lang="en-US" sz="2800" dirty="0">
                <a:solidFill>
                  <a:schemeClr val="bg1"/>
                </a:solidFill>
                <a:latin typeface="Symbol" panose="05050102010706020507" pitchFamily="18" charset="2"/>
              </a:rPr>
              <a:t>k </a:t>
            </a:r>
            <a:endParaRPr lang="en-US" sz="28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andara" panose="020E0502030303020204" pitchFamily="34" charset="0"/>
              </a:rPr>
              <a:t>Energy generation</a:t>
            </a:r>
          </a:p>
          <a:p>
            <a:r>
              <a:rPr lang="en-US" sz="2800" dirty="0">
                <a:solidFill>
                  <a:srgbClr val="C00000"/>
                </a:solidFill>
                <a:latin typeface="Candara" panose="020E0502030303020204" pitchFamily="34" charset="0"/>
              </a:rPr>
              <a:t>Rate of energy generation per unit mass: </a:t>
            </a:r>
            <a:r>
              <a:rPr lang="en-US" sz="2800" dirty="0">
                <a:solidFill>
                  <a:srgbClr val="C00000"/>
                </a:solidFill>
                <a:latin typeface="Symbol" panose="05050102010706020507" pitchFamily="18" charset="2"/>
              </a:rPr>
              <a:t>e</a:t>
            </a:r>
            <a:r>
              <a:rPr lang="en-US" sz="2800" dirty="0">
                <a:solidFill>
                  <a:srgbClr val="C00000"/>
                </a:solidFill>
                <a:latin typeface="Candara" panose="020E0502030303020204" pitchFamily="34" charset="0"/>
              </a:rPr>
              <a:t> [erg/g/s]</a:t>
            </a:r>
            <a:endParaRPr lang="es-CO" sz="2800" dirty="0">
              <a:solidFill>
                <a:srgbClr val="C00000"/>
              </a:solidFill>
              <a:latin typeface="Candara" panose="020E05020303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0DBA5F-5432-10F1-AE7F-9B5A0B467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6197" y="3731985"/>
            <a:ext cx="2212658" cy="94932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85C8976-FA6E-0444-DEEE-8DDE7A41E0A1}"/>
              </a:ext>
            </a:extLst>
          </p:cNvPr>
          <p:cNvGrpSpPr/>
          <p:nvPr/>
        </p:nvGrpSpPr>
        <p:grpSpPr>
          <a:xfrm>
            <a:off x="1397000" y="1115398"/>
            <a:ext cx="4669517" cy="5171102"/>
            <a:chOff x="1397000" y="1115398"/>
            <a:chExt cx="4669517" cy="51711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358D805-AB24-7D0E-3D2A-B490EEAEB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7000" y="1115398"/>
              <a:ext cx="4669517" cy="5171102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DD2192-75A6-17A7-B9E4-9C12DFCC642F}"/>
                </a:ext>
              </a:extLst>
            </p:cNvPr>
            <p:cNvSpPr/>
            <p:nvPr/>
          </p:nvSpPr>
          <p:spPr>
            <a:xfrm>
              <a:off x="4026292" y="5422900"/>
              <a:ext cx="291708" cy="469900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8A65AED-9F65-E2D6-0F06-BA57878D2035}"/>
                    </a:ext>
                  </a:extLst>
                </p:cNvPr>
                <p:cNvSpPr txBox="1"/>
                <p:nvPr/>
              </p:nvSpPr>
              <p:spPr>
                <a:xfrm>
                  <a:off x="4038796" y="5277247"/>
                  <a:ext cx="266700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4000" i="1" smtClean="0"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es-CO" sz="40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8A65AED-9F65-E2D6-0F06-BA57878D20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8796" y="5277247"/>
                  <a:ext cx="266700" cy="61555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126705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26B94-9D07-E6FE-618A-BE1DF0431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6163374-2F8A-968C-0BE6-D4FE3DD3D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</p:spPr>
        <p:txBody>
          <a:bodyPr/>
          <a:lstStyle/>
          <a:p>
            <a:pPr algn="ctr"/>
            <a:r>
              <a:rPr kumimoji="0" lang="en-CA" sz="44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A very simple model for stellar burning</a:t>
            </a:r>
            <a:br>
              <a:rPr kumimoji="0" lang="en-CA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</a:br>
            <a:endParaRPr lang="es-CO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1C3F44D-F4E6-563A-1721-909E5E5DA1E2}"/>
              </a:ext>
            </a:extLst>
          </p:cNvPr>
          <p:cNvSpPr txBox="1">
            <a:spLocks/>
          </p:cNvSpPr>
          <p:nvPr/>
        </p:nvSpPr>
        <p:spPr>
          <a:xfrm>
            <a:off x="437692" y="3763486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P(</a:t>
            </a:r>
            <a:r>
              <a:rPr lang="en-CA" sz="2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T,</a:t>
            </a:r>
            <a:r>
              <a:rPr lang="en-CA" sz="2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ymbol" panose="05050102010706020507" pitchFamily="18" charset="2"/>
                <a:ea typeface="DejaVu Sans"/>
              </a:rPr>
              <a:t>r</a:t>
            </a:r>
            <a:r>
              <a:rPr lang="en-CA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) Equation of State</a:t>
            </a:r>
          </a:p>
          <a:p>
            <a:pPr algn="ctr"/>
            <a:endParaRPr lang="en-CA" sz="24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ndara"/>
              <a:ea typeface="DejaVu Sans"/>
            </a:endParaRPr>
          </a:p>
          <a:p>
            <a:pPr algn="ctr"/>
            <a:endParaRPr lang="en-CA" sz="24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ndara"/>
              <a:ea typeface="DejaVu Sans"/>
            </a:endParaRPr>
          </a:p>
          <a:p>
            <a:pPr marL="571500" indent="-571500" algn="ctr">
              <a:buFont typeface="Symbol" panose="05050102010706020507" pitchFamily="18" charset="2"/>
              <a:buChar char="k"/>
            </a:pPr>
            <a:r>
              <a:rPr lang="en-CA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Opacity (composition, e.g. electron scattering)</a:t>
            </a:r>
          </a:p>
          <a:p>
            <a:pPr marL="571500" indent="-571500" algn="ctr">
              <a:buFont typeface="Symbol" panose="05050102010706020507" pitchFamily="18" charset="2"/>
              <a:buChar char="k"/>
            </a:pPr>
            <a:endParaRPr lang="en-CA" sz="24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ndara"/>
              <a:ea typeface="DejaVu Sans"/>
            </a:endParaRPr>
          </a:p>
          <a:p>
            <a:pPr marL="571500" indent="-571500" algn="ctr">
              <a:buFont typeface="Symbol" panose="05050102010706020507" pitchFamily="18" charset="2"/>
              <a:buChar char="k"/>
            </a:pPr>
            <a:endParaRPr lang="en-CA" sz="24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ndara"/>
              <a:ea typeface="DejaVu Sans"/>
            </a:endParaRPr>
          </a:p>
          <a:p>
            <a:pPr algn="ctr"/>
            <a:endParaRPr lang="en-CA" sz="24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ndara"/>
              <a:ea typeface="DejaVu Sans"/>
            </a:endParaRPr>
          </a:p>
          <a:p>
            <a:pPr algn="ctr"/>
            <a:endParaRPr lang="en-CA" sz="24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ndara"/>
              <a:ea typeface="DejaVu Sans"/>
            </a:endParaRPr>
          </a:p>
          <a:p>
            <a:pPr algn="ctr"/>
            <a:r>
              <a:rPr lang="en-CA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ymbol" panose="05050102010706020507" pitchFamily="18" charset="2"/>
                <a:ea typeface="DejaVu Sans"/>
              </a:rPr>
              <a:t>e</a:t>
            </a:r>
            <a:r>
              <a:rPr lang="en-CA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 nuclear energy</a:t>
            </a:r>
          </a:p>
          <a:p>
            <a:pPr algn="ctr"/>
            <a:endParaRPr lang="en-CA" sz="24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ndara"/>
              <a:ea typeface="DejaVu Sans"/>
            </a:endParaRPr>
          </a:p>
          <a:p>
            <a:pPr algn="ctr"/>
            <a:endParaRPr lang="en-CA" sz="24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ndara"/>
              <a:ea typeface="DejaVu Sans"/>
            </a:endParaRPr>
          </a:p>
          <a:p>
            <a:pPr algn="ctr"/>
            <a:endParaRPr lang="en-CA" sz="24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ndara"/>
              <a:ea typeface="DejaVu Sans"/>
            </a:endParaRPr>
          </a:p>
          <a:p>
            <a:pPr algn="ctr"/>
            <a:endParaRPr lang="en-CA" sz="24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ndara"/>
              <a:ea typeface="DejaVu Sans"/>
            </a:endParaRPr>
          </a:p>
          <a:p>
            <a:pPr algn="ctr"/>
            <a:r>
              <a:rPr lang="en-CA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Once you get the above, the structure equations can be solved numerically</a:t>
            </a:r>
          </a:p>
          <a:p>
            <a:pPr algn="ctr"/>
            <a:endParaRPr lang="en-CA" sz="24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ndara"/>
              <a:ea typeface="DejaVu Sans"/>
            </a:endParaRPr>
          </a:p>
          <a:p>
            <a:pPr algn="ctr"/>
            <a:r>
              <a:rPr lang="en-CA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Boundary conditions: m=0 at r=0, m=M at r=R, </a:t>
            </a:r>
            <a:r>
              <a:rPr lang="en-CA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ymbol" panose="05050102010706020507" pitchFamily="18" charset="2"/>
                <a:ea typeface="DejaVu Sans"/>
              </a:rPr>
              <a:t>r</a:t>
            </a:r>
            <a:r>
              <a:rPr lang="en-CA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 (R ) =0</a:t>
            </a:r>
          </a:p>
          <a:p>
            <a:pPr algn="ctr"/>
            <a:br>
              <a:rPr lang="en-CA" sz="28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</a:br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27146395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2FF8D-317E-180D-328D-AE394386D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D936FA-D77C-4B9C-582D-54ACED0F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</p:spPr>
        <p:txBody>
          <a:bodyPr/>
          <a:lstStyle/>
          <a:p>
            <a:pPr algn="ctr"/>
            <a:r>
              <a:rPr kumimoji="0" lang="en-CA" sz="44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A very simple model for stellar burning</a:t>
            </a:r>
            <a:br>
              <a:rPr kumimoji="0" lang="en-CA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</a:br>
            <a:endParaRPr lang="es-CO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D8BF038-E97F-4285-EC7E-26CBAB19ADB2}"/>
              </a:ext>
            </a:extLst>
          </p:cNvPr>
          <p:cNvSpPr txBox="1">
            <a:spLocks/>
          </p:cNvSpPr>
          <p:nvPr/>
        </p:nvSpPr>
        <p:spPr>
          <a:xfrm>
            <a:off x="437692" y="3763486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P(</a:t>
            </a:r>
            <a:r>
              <a:rPr lang="en-CA" sz="2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T,</a:t>
            </a:r>
            <a:r>
              <a:rPr lang="en-CA" sz="2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ymbol" panose="05050102010706020507" pitchFamily="18" charset="2"/>
                <a:ea typeface="DejaVu Sans"/>
              </a:rPr>
              <a:t>r</a:t>
            </a:r>
            <a:r>
              <a:rPr lang="en-CA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) Equation of State</a:t>
            </a:r>
          </a:p>
          <a:p>
            <a:pPr algn="ctr"/>
            <a:endParaRPr lang="en-CA" sz="24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ndara"/>
              <a:ea typeface="DejaVu Sans"/>
            </a:endParaRPr>
          </a:p>
          <a:p>
            <a:pPr algn="ctr"/>
            <a:endParaRPr lang="en-CA" sz="24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ndara"/>
              <a:ea typeface="DejaVu Sans"/>
            </a:endParaRPr>
          </a:p>
          <a:p>
            <a:pPr marL="571500" indent="-571500" algn="ctr">
              <a:buFont typeface="Symbol" panose="05050102010706020507" pitchFamily="18" charset="2"/>
              <a:buChar char="k"/>
            </a:pPr>
            <a:r>
              <a:rPr lang="en-CA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Opacity (composition, e.g. electron scattering)</a:t>
            </a:r>
          </a:p>
          <a:p>
            <a:pPr marL="571500" indent="-571500" algn="ctr">
              <a:buFont typeface="Symbol" panose="05050102010706020507" pitchFamily="18" charset="2"/>
              <a:buChar char="k"/>
            </a:pPr>
            <a:endParaRPr lang="en-CA" sz="24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ndara"/>
              <a:ea typeface="DejaVu Sans"/>
            </a:endParaRPr>
          </a:p>
          <a:p>
            <a:pPr marL="571500" indent="-571500" algn="ctr">
              <a:buFont typeface="Symbol" panose="05050102010706020507" pitchFamily="18" charset="2"/>
              <a:buChar char="k"/>
            </a:pPr>
            <a:endParaRPr lang="en-CA" sz="24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ndara"/>
              <a:ea typeface="DejaVu Sans"/>
            </a:endParaRPr>
          </a:p>
          <a:p>
            <a:pPr algn="ctr"/>
            <a:endParaRPr lang="en-CA" sz="24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ndara"/>
              <a:ea typeface="DejaVu Sans"/>
            </a:endParaRPr>
          </a:p>
          <a:p>
            <a:pPr algn="ctr"/>
            <a:endParaRPr lang="en-CA" sz="24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ndara"/>
              <a:ea typeface="DejaVu Sans"/>
            </a:endParaRPr>
          </a:p>
          <a:p>
            <a:pPr algn="ctr"/>
            <a:r>
              <a:rPr lang="en-CA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ymbol" panose="05050102010706020507" pitchFamily="18" charset="2"/>
                <a:ea typeface="DejaVu Sans"/>
              </a:rPr>
              <a:t>e</a:t>
            </a:r>
            <a:r>
              <a:rPr lang="en-CA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 nuclear energy</a:t>
            </a:r>
          </a:p>
          <a:p>
            <a:pPr algn="ctr"/>
            <a:endParaRPr lang="en-CA" sz="24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ndara"/>
              <a:ea typeface="DejaVu Sans"/>
            </a:endParaRPr>
          </a:p>
          <a:p>
            <a:pPr algn="ctr"/>
            <a:endParaRPr lang="en-CA" sz="24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ndara"/>
              <a:ea typeface="DejaVu Sans"/>
            </a:endParaRPr>
          </a:p>
          <a:p>
            <a:pPr algn="ctr"/>
            <a:endParaRPr lang="en-CA" sz="24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ndara"/>
              <a:ea typeface="DejaVu Sans"/>
            </a:endParaRPr>
          </a:p>
          <a:p>
            <a:pPr algn="ctr"/>
            <a:endParaRPr lang="en-CA" sz="24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ndara"/>
              <a:ea typeface="DejaVu Sans"/>
            </a:endParaRPr>
          </a:p>
          <a:p>
            <a:pPr algn="ctr"/>
            <a:r>
              <a:rPr lang="en-CA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Once you get the above, the structure equations can be solved numerically</a:t>
            </a:r>
          </a:p>
          <a:p>
            <a:pPr algn="ctr"/>
            <a:endParaRPr lang="en-CA" sz="24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ndara"/>
              <a:ea typeface="DejaVu Sans"/>
            </a:endParaRPr>
          </a:p>
          <a:p>
            <a:pPr algn="ctr"/>
            <a:r>
              <a:rPr lang="en-CA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Boundary conditions: m=0 at r=0, m=M at r=R, </a:t>
            </a:r>
            <a:r>
              <a:rPr lang="en-CA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ymbol" panose="05050102010706020507" pitchFamily="18" charset="2"/>
                <a:ea typeface="DejaVu Sans"/>
              </a:rPr>
              <a:t>r</a:t>
            </a:r>
            <a:r>
              <a:rPr lang="en-CA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 (R ) =0</a:t>
            </a:r>
          </a:p>
          <a:p>
            <a:pPr algn="ctr"/>
            <a:br>
              <a:rPr lang="en-CA" sz="28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</a:br>
            <a:endParaRPr lang="es-CO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FCD4F8-5297-D635-3A7A-E9A7D7556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289" y="4608677"/>
            <a:ext cx="3562313" cy="599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79D495-7238-1E2E-A2D7-26C8F454D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884" y="1752244"/>
            <a:ext cx="1713124" cy="46943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BED9AD9-F107-4FCF-88B1-DFE1C58F46AA}"/>
              </a:ext>
            </a:extLst>
          </p:cNvPr>
          <p:cNvGrpSpPr/>
          <p:nvPr/>
        </p:nvGrpSpPr>
        <p:grpSpPr>
          <a:xfrm>
            <a:off x="3552014" y="2787903"/>
            <a:ext cx="5086864" cy="961888"/>
            <a:chOff x="3263900" y="2487644"/>
            <a:chExt cx="5086864" cy="96188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6BFDEC6-6525-247D-3D2B-2BA0F1B4EC1F}"/>
                </a:ext>
              </a:extLst>
            </p:cNvPr>
            <p:cNvSpPr/>
            <p:nvPr/>
          </p:nvSpPr>
          <p:spPr>
            <a:xfrm>
              <a:off x="3263900" y="2487644"/>
              <a:ext cx="5086864" cy="961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C9FA9E9-67BB-443B-220A-2D5043101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35625" y="2610374"/>
              <a:ext cx="2715139" cy="74371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F896DCF-65C5-73E0-5576-6248316AB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5791" y="2583090"/>
              <a:ext cx="2069834" cy="8664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17390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B9F98C-17B3-192E-18A9-F6679663EC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13" t="5211" r="6538"/>
          <a:stretch/>
        </p:blipFill>
        <p:spPr>
          <a:xfrm>
            <a:off x="361720" y="1537513"/>
            <a:ext cx="7171980" cy="37829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60DE5A-8224-6979-8EA7-C2DA97EF48B7}"/>
              </a:ext>
            </a:extLst>
          </p:cNvPr>
          <p:cNvSpPr txBox="1"/>
          <p:nvPr/>
        </p:nvSpPr>
        <p:spPr>
          <a:xfrm>
            <a:off x="1925701" y="5582319"/>
            <a:ext cx="893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Symbols are observations. Initial composition X= 0.7, Z. Numbers indicate initial mass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34742F-7E02-386C-C965-13D849766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361" y="1514475"/>
            <a:ext cx="3724275" cy="382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C0B2B0-1B0C-5F00-466E-38F7C742AE95}"/>
              </a:ext>
            </a:extLst>
          </p:cNvPr>
          <p:cNvSpPr txBox="1"/>
          <p:nvPr/>
        </p:nvSpPr>
        <p:spPr>
          <a:xfrm>
            <a:off x="2908453" y="6213483"/>
            <a:ext cx="7668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https://www.ucolick.org/~woosley/ay112-14/texts/pols11.pdf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F74AF92-7866-6CA5-112E-D9DA6CF8E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545" y="275185"/>
            <a:ext cx="10972091" cy="1144800"/>
          </a:xfrm>
        </p:spPr>
        <p:txBody>
          <a:bodyPr/>
          <a:lstStyle/>
          <a:p>
            <a:pPr algn="ctr"/>
            <a:r>
              <a:rPr kumimoji="0" lang="en-CA" sz="44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A very simple model for stellar burning</a:t>
            </a:r>
            <a:br>
              <a:rPr kumimoji="0" lang="en-CA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</a:b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865813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8A7D1-4B57-42A8-5C15-24F23302D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6E3F0D-066B-7A6D-EC97-B7FE306E33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13" t="5211" r="6538"/>
          <a:stretch/>
        </p:blipFill>
        <p:spPr>
          <a:xfrm>
            <a:off x="361720" y="1537513"/>
            <a:ext cx="7171980" cy="37829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BD161F-623C-CDBA-EF93-2EE9353F281E}"/>
              </a:ext>
            </a:extLst>
          </p:cNvPr>
          <p:cNvSpPr txBox="1"/>
          <p:nvPr/>
        </p:nvSpPr>
        <p:spPr>
          <a:xfrm>
            <a:off x="3701668" y="5582319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X= 0.7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D5AB5B-B0FA-5FD0-B473-6D98548DB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361" y="1514475"/>
            <a:ext cx="3724275" cy="3829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69E72D-0CCF-5A98-7D08-991ECEE3EFB4}"/>
              </a:ext>
            </a:extLst>
          </p:cNvPr>
          <p:cNvSpPr txBox="1"/>
          <p:nvPr/>
        </p:nvSpPr>
        <p:spPr>
          <a:xfrm>
            <a:off x="2908453" y="6213483"/>
            <a:ext cx="7668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https://www.ucolick.org/~woosley/ay112-14/texts/pols11.pdf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D051818-A472-6D9D-A292-FDD17FCB8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545" y="275185"/>
            <a:ext cx="10972091" cy="1144800"/>
          </a:xfrm>
        </p:spPr>
        <p:txBody>
          <a:bodyPr/>
          <a:lstStyle/>
          <a:p>
            <a:pPr algn="ctr"/>
            <a:r>
              <a:rPr kumimoji="0" lang="en-CA" sz="44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A very simple model for stellar burning</a:t>
            </a:r>
            <a:br>
              <a:rPr kumimoji="0" lang="en-CA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</a:br>
            <a:endParaRPr lang="es-CO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817A8E-2548-618C-4124-B6136D62245C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750871" y="1503094"/>
            <a:ext cx="5830857" cy="405945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65092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3A7A7-BE22-DFF7-346D-EB66FC489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Take away messages</a:t>
            </a:r>
            <a:endParaRPr lang="es-CO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78CA2B-3F96-0034-7D21-98169E5D8CD9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9401" y="1680720"/>
            <a:ext cx="10972091" cy="3977280"/>
          </a:xfrm>
        </p:spPr>
        <p:txBody>
          <a:bodyPr/>
          <a:lstStyle/>
          <a:p>
            <a:pPr marL="107989" indent="0" algn="just">
              <a:buNone/>
            </a:pPr>
            <a:r>
              <a:rPr lang="en-US" sz="3200" dirty="0">
                <a:solidFill>
                  <a:schemeClr val="bg1"/>
                </a:solidFill>
                <a:latin typeface="Candara" panose="020E0502030303020204" pitchFamily="34" charset="0"/>
              </a:rPr>
              <a:t>There are puzzles in astronomical observations due to our lack of knowledge of the nuclear force and nuclear reactions</a:t>
            </a:r>
          </a:p>
          <a:p>
            <a:pPr marL="107989" indent="0" algn="just">
              <a:buNone/>
            </a:pPr>
            <a:endParaRPr lang="en-US" sz="32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pPr marL="107989" indent="0" algn="just">
              <a:buNone/>
            </a:pPr>
            <a:r>
              <a:rPr lang="en-US" sz="3200" dirty="0">
                <a:solidFill>
                  <a:schemeClr val="bg1"/>
                </a:solidFill>
                <a:latin typeface="Candara" panose="020E0502030303020204" pitchFamily="34" charset="0"/>
              </a:rPr>
              <a:t>Simple models match main features of observations</a:t>
            </a:r>
          </a:p>
          <a:p>
            <a:pPr marL="107989" indent="0" algn="just">
              <a:buNone/>
            </a:pPr>
            <a:endParaRPr lang="en-US" sz="32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pPr marL="107989" indent="0" algn="just">
              <a:buNone/>
            </a:pPr>
            <a:r>
              <a:rPr lang="en-US" sz="3200" dirty="0">
                <a:solidFill>
                  <a:schemeClr val="bg1"/>
                </a:solidFill>
                <a:latin typeface="Candara" panose="020E0502030303020204" pitchFamily="34" charset="0"/>
              </a:rPr>
              <a:t>Multi-messenger astronomy, nuclear experiment, theory and astrophysics are all needed to advance the field</a:t>
            </a:r>
          </a:p>
          <a:p>
            <a:pPr marL="107989" indent="0" algn="just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07989" indent="0" algn="just">
              <a:buNone/>
            </a:pP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476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Picture 229"/>
          <p:cNvPicPr/>
          <p:nvPr/>
        </p:nvPicPr>
        <p:blipFill>
          <a:blip r:embed="rId2"/>
          <a:stretch/>
        </p:blipFill>
        <p:spPr>
          <a:xfrm>
            <a:off x="1605820" y="653171"/>
            <a:ext cx="9086914" cy="6139480"/>
          </a:xfrm>
          <a:prstGeom prst="rect">
            <a:avLst/>
          </a:prstGeom>
          <a:ln>
            <a:noFill/>
          </a:ln>
        </p:spPr>
      </p:pic>
      <p:sp>
        <p:nvSpPr>
          <p:cNvPr id="231" name="CustomShape 1"/>
          <p:cNvSpPr/>
          <p:nvPr/>
        </p:nvSpPr>
        <p:spPr>
          <a:xfrm>
            <a:off x="2415231" y="1299159"/>
            <a:ext cx="6270114" cy="5460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>
              <a:lnSpc>
                <a:spcPct val="100000"/>
              </a:lnSpc>
            </a:pPr>
            <a:r>
              <a:rPr lang="en-CA" sz="1633" spc="-1" dirty="0">
                <a:latin typeface="Arial"/>
              </a:rPr>
              <a:t>Nuclear Chart  (</a:t>
            </a:r>
            <a:r>
              <a:rPr lang="en-CA" sz="1633" spc="-1" dirty="0" err="1">
                <a:latin typeface="Arial"/>
              </a:rPr>
              <a:t>NuDat</a:t>
            </a:r>
            <a:r>
              <a:rPr lang="en-CA" sz="1633" spc="-1" dirty="0">
                <a:latin typeface="Arial"/>
              </a:rPr>
              <a:t> 2.7 ) Brookhaven National Laboratory</a:t>
            </a:r>
          </a:p>
          <a:p>
            <a:pPr>
              <a:lnSpc>
                <a:spcPct val="100000"/>
              </a:lnSpc>
            </a:pPr>
            <a:r>
              <a:rPr lang="en-US" sz="1633" dirty="0">
                <a:solidFill>
                  <a:srgbClr val="006621"/>
                </a:solidFill>
                <a:latin typeface="Arial" panose="020B0604020202020204" pitchFamily="34" charset="0"/>
              </a:rPr>
              <a:t>https://www.nndc.bnl.gov/nudat2</a:t>
            </a:r>
            <a:endParaRPr lang="en-CA" sz="1633" spc="-1" dirty="0">
              <a:latin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20B38E-4E96-4BC3-966A-131504FB6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2D9E-AC95-4D14-BF4D-5FFCF89017C5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Picture 231"/>
          <p:cNvPicPr/>
          <p:nvPr/>
        </p:nvPicPr>
        <p:blipFill>
          <a:blip r:embed="rId2"/>
          <a:stretch/>
        </p:blipFill>
        <p:spPr>
          <a:xfrm>
            <a:off x="2242009" y="1241025"/>
            <a:ext cx="8127079" cy="4421641"/>
          </a:xfrm>
          <a:prstGeom prst="rect">
            <a:avLst/>
          </a:prstGeom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38DE57-C321-46A4-8800-3FADD05A5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2D9E-AC95-4D14-BF4D-5FFCF89017C5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A389F5-5D1B-C95F-B2A8-7C58BCAFD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2D9E-AC95-4D14-BF4D-5FFCF89017C5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CD2F49-199B-C995-623D-2421E88A0A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5049"/>
          <a:stretch/>
        </p:blipFill>
        <p:spPr>
          <a:xfrm>
            <a:off x="2180384" y="1352759"/>
            <a:ext cx="7154116" cy="4730542"/>
          </a:xfrm>
          <a:prstGeom prst="rect">
            <a:avLst/>
          </a:prstGeom>
        </p:spPr>
      </p:pic>
      <p:sp>
        <p:nvSpPr>
          <p:cNvPr id="6" name="CustomShape 2">
            <a:extLst>
              <a:ext uri="{FF2B5EF4-FFF2-40B4-BE49-F238E27FC236}">
                <a16:creationId xmlns:a16="http://schemas.microsoft.com/office/drawing/2014/main" id="{2ADBA9DC-417C-0069-BBC7-E2A9EFB50CD8}"/>
              </a:ext>
            </a:extLst>
          </p:cNvPr>
          <p:cNvSpPr/>
          <p:nvPr/>
        </p:nvSpPr>
        <p:spPr>
          <a:xfrm>
            <a:off x="4124539" y="6200243"/>
            <a:ext cx="3526796" cy="3386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>
              <a:lnSpc>
                <a:spcPct val="100000"/>
              </a:lnSpc>
            </a:pPr>
            <a:r>
              <a:rPr lang="en-CA" sz="1814" spc="-1" dirty="0">
                <a:solidFill>
                  <a:schemeClr val="bg1"/>
                </a:solidFill>
                <a:latin typeface="Arial"/>
              </a:rPr>
              <a:t>K. </a:t>
            </a:r>
            <a:r>
              <a:rPr lang="en-CA" sz="1814" spc="-1" dirty="0" err="1">
                <a:solidFill>
                  <a:schemeClr val="bg1"/>
                </a:solidFill>
                <a:latin typeface="Arial"/>
              </a:rPr>
              <a:t>Oyamatsu</a:t>
            </a:r>
            <a:r>
              <a:rPr lang="en-CA" sz="1814" spc="-1" dirty="0">
                <a:solidFill>
                  <a:schemeClr val="bg1"/>
                </a:solidFill>
                <a:latin typeface="Arial"/>
              </a:rPr>
              <a:t> et al PRC 2010</a:t>
            </a: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C6DCD6B4-BC3E-4F4F-95EA-E0803222108E}"/>
              </a:ext>
            </a:extLst>
          </p:cNvPr>
          <p:cNvSpPr/>
          <p:nvPr/>
        </p:nvSpPr>
        <p:spPr>
          <a:xfrm>
            <a:off x="1552374" y="136525"/>
            <a:ext cx="8188526" cy="35214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88" tIns="44994" rIns="89988" bIns="44994"/>
          <a:lstStyle/>
          <a:p>
            <a:pPr algn="ctr" defTabSz="914309"/>
            <a:endParaRPr lang="en-CA" sz="32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ndara" panose="020E0502030303020204" pitchFamily="34" charset="0"/>
            </a:endParaRPr>
          </a:p>
          <a:p>
            <a:pPr algn="ctr" defTabSz="914309"/>
            <a:r>
              <a:rPr lang="en-CA" sz="32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</a:rPr>
              <a:t>Proton and neutron drip lines</a:t>
            </a:r>
          </a:p>
        </p:txBody>
      </p:sp>
    </p:spTree>
    <p:extLst>
      <p:ext uri="{BB962C8B-B14F-4D97-AF65-F5344CB8AC3E}">
        <p14:creationId xmlns:p14="http://schemas.microsoft.com/office/powerpoint/2010/main" val="2807455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E7E44-3417-C57E-2D96-02EDCFFD9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554503-0BDC-5BE3-FA51-24CFA1434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712D9E-AC95-4D14-BF4D-5FFCF89017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DB00A644-7C79-FF1E-08C0-32F3958AF0E2}"/>
              </a:ext>
            </a:extLst>
          </p:cNvPr>
          <p:cNvSpPr/>
          <p:nvPr/>
        </p:nvSpPr>
        <p:spPr>
          <a:xfrm>
            <a:off x="1396322" y="1310202"/>
            <a:ext cx="9487578" cy="4633398"/>
          </a:xfrm>
          <a:prstGeom prst="rect">
            <a:avLst/>
          </a:prstGeom>
          <a:noFill/>
          <a:ln>
            <a:noFill/>
          </a:ln>
          <a:effectLst/>
        </p:spPr>
        <p:txBody>
          <a:bodyPr lIns="89988" tIns="44994" rIns="89988" bIns="44994"/>
          <a:lstStyle/>
          <a:p>
            <a:pPr marL="0" marR="0" lvl="0" indent="0" algn="ct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  <a:ea typeface="+mn-ea"/>
                <a:cs typeface="+mn-cs"/>
              </a:rPr>
              <a:t>Why are different drip lines?</a:t>
            </a:r>
          </a:p>
          <a:p>
            <a:pPr marL="0" marR="0" lvl="0" indent="0" algn="ct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3200" b="0" i="0" u="none" strike="noStrike" kern="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Candara" panose="020E0502030303020204" pitchFamily="34" charset="0"/>
              <a:ea typeface="+mn-ea"/>
              <a:cs typeface="+mn-cs"/>
            </a:endParaRPr>
          </a:p>
          <a:p>
            <a:pPr marL="514350" marR="0" lvl="0" indent="-51435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eriod"/>
              <a:tabLst/>
              <a:defRPr/>
            </a:pPr>
            <a:r>
              <a:rPr kumimoji="0" lang="en-CA" sz="3200" b="0" i="0" u="none" strike="noStrike" kern="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  <a:ea typeface="+mn-ea"/>
                <a:cs typeface="+mn-cs"/>
              </a:rPr>
              <a:t>Because nuclear physicists haven’t studied those nuclei</a:t>
            </a:r>
          </a:p>
          <a:p>
            <a:pPr marL="514350" marR="0" lvl="0" indent="-51435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eriod"/>
              <a:tabLst/>
              <a:defRPr/>
            </a:pPr>
            <a:r>
              <a:rPr kumimoji="0" lang="en-CA" sz="3200" b="0" i="0" u="none" strike="noStrike" kern="0" cap="none" spc="-1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  <a:ea typeface="+mn-ea"/>
                <a:cs typeface="+mn-cs"/>
              </a:rPr>
              <a:t>Because the nuclear force is unknown</a:t>
            </a:r>
          </a:p>
          <a:p>
            <a:pPr marL="514350" marR="0" lvl="0" indent="-51435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eriod"/>
              <a:tabLst/>
              <a:defRPr/>
            </a:pPr>
            <a:r>
              <a:rPr kumimoji="0" lang="en-CA" sz="3200" b="0" i="0" u="none" strike="noStrike" kern="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  <a:ea typeface="+mn-ea"/>
                <a:cs typeface="+mn-cs"/>
              </a:rPr>
              <a:t>Because different nuclei get synthesized in different stars </a:t>
            </a:r>
          </a:p>
          <a:p>
            <a:pPr marL="514350" marR="0" lvl="0" indent="-51435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eriod"/>
              <a:tabLst/>
              <a:defRPr/>
            </a:pPr>
            <a:r>
              <a:rPr kumimoji="0" lang="en-CA" sz="3200" b="0" i="0" u="none" strike="noStrike" kern="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  <a:ea typeface="+mn-ea"/>
                <a:cs typeface="+mn-cs"/>
              </a:rPr>
              <a:t>Because experimental uncertainty was added</a:t>
            </a:r>
          </a:p>
          <a:p>
            <a:pPr marL="514350" marR="0" lvl="0" indent="-514350" algn="ct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eriod"/>
              <a:tabLst/>
              <a:defRPr/>
            </a:pPr>
            <a:endParaRPr kumimoji="0" lang="en-CA" sz="3200" b="0" i="0" u="none" strike="noStrike" kern="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Candara" panose="020E05020303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7231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2F3B2-96DC-8E0B-AF89-60468985F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937274-F124-25A7-BD67-C50B1502E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712D9E-AC95-4D14-BF4D-5FFCF89017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8BFC79C9-DD50-BAB3-3125-64876958536C}"/>
              </a:ext>
            </a:extLst>
          </p:cNvPr>
          <p:cNvSpPr/>
          <p:nvPr/>
        </p:nvSpPr>
        <p:spPr>
          <a:xfrm>
            <a:off x="1396322" y="1310202"/>
            <a:ext cx="9487578" cy="4633398"/>
          </a:xfrm>
          <a:prstGeom prst="rect">
            <a:avLst/>
          </a:prstGeom>
          <a:noFill/>
          <a:ln>
            <a:noFill/>
          </a:ln>
          <a:effectLst/>
        </p:spPr>
        <p:txBody>
          <a:bodyPr lIns="89988" tIns="44994" rIns="89988" bIns="44994"/>
          <a:lstStyle/>
          <a:p>
            <a:pPr marL="0" marR="0" lvl="0" indent="0" algn="ct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  <a:ea typeface="+mn-ea"/>
                <a:cs typeface="+mn-cs"/>
              </a:rPr>
              <a:t>Why are different drip lines?</a:t>
            </a:r>
          </a:p>
          <a:p>
            <a:pPr marL="0" marR="0" lvl="0" indent="0" algn="ct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3200" b="0" i="0" u="none" strike="noStrike" kern="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Candara" panose="020E0502030303020204" pitchFamily="34" charset="0"/>
              <a:ea typeface="+mn-ea"/>
              <a:cs typeface="+mn-cs"/>
            </a:endParaRPr>
          </a:p>
          <a:p>
            <a:pPr marL="514350" marR="0" lvl="0" indent="-51435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eriod"/>
              <a:tabLst/>
              <a:defRPr/>
            </a:pPr>
            <a:r>
              <a:rPr kumimoji="0" lang="en-CA" sz="3200" b="0" i="0" u="none" strike="noStrike" kern="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  <a:ea typeface="+mn-ea"/>
                <a:cs typeface="+mn-cs"/>
              </a:rPr>
              <a:t>Because nuclear physicists haven’t studied those nuclei</a:t>
            </a:r>
          </a:p>
          <a:p>
            <a:pPr marL="514350" marR="0" lvl="0" indent="-51435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eriod"/>
              <a:tabLst/>
              <a:defRPr/>
            </a:pPr>
            <a:r>
              <a:rPr kumimoji="0" lang="en-CA" sz="3200" b="0" i="0" u="none" strike="noStrike" kern="0" cap="none" spc="-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  <a:ea typeface="+mn-ea"/>
                <a:cs typeface="+mn-cs"/>
              </a:rPr>
              <a:t>Because the nuclear force is unknown</a:t>
            </a:r>
          </a:p>
          <a:p>
            <a:pPr marL="514350" marR="0" lvl="0" indent="-51435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eriod"/>
              <a:tabLst/>
              <a:defRPr/>
            </a:pPr>
            <a:r>
              <a:rPr kumimoji="0" lang="en-CA" sz="3200" b="0" i="0" u="none" strike="noStrike" kern="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  <a:ea typeface="+mn-ea"/>
                <a:cs typeface="+mn-cs"/>
              </a:rPr>
              <a:t>Because different nuclei get synthesized in different stars </a:t>
            </a:r>
          </a:p>
          <a:p>
            <a:pPr marL="514350" marR="0" lvl="0" indent="-51435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eriod"/>
              <a:tabLst/>
              <a:defRPr/>
            </a:pPr>
            <a:r>
              <a:rPr kumimoji="0" lang="en-CA" sz="3200" b="0" i="0" u="none" strike="noStrike" kern="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  <a:ea typeface="+mn-ea"/>
                <a:cs typeface="+mn-cs"/>
              </a:rPr>
              <a:t>Because experimental uncertainty was added</a:t>
            </a:r>
          </a:p>
          <a:p>
            <a:pPr marL="514350" marR="0" lvl="0" indent="-514350" algn="ct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eriod"/>
              <a:tabLst/>
              <a:defRPr/>
            </a:pPr>
            <a:endParaRPr kumimoji="0" lang="en-CA" sz="3200" b="0" i="0" u="none" strike="noStrike" kern="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Candara" panose="020E05020303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547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838201" y="1383743"/>
            <a:ext cx="6521076" cy="58311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>
              <a:lnSpc>
                <a:spcPct val="100000"/>
              </a:lnSpc>
            </a:pPr>
            <a:endParaRPr lang="en-CA" sz="2903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CA" sz="2800" spc="-1" dirty="0">
                <a:solidFill>
                  <a:srgbClr val="FFFFFF"/>
                </a:solidFill>
                <a:latin typeface="Calibri"/>
                <a:ea typeface="DejaVu Sans"/>
              </a:rPr>
              <a:t>Overpowers the electromagnetic force</a:t>
            </a:r>
            <a:endParaRPr lang="en-CA" sz="2800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CA" sz="28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CA" sz="2800" spc="-1" dirty="0">
                <a:solidFill>
                  <a:srgbClr val="FFFFFF"/>
                </a:solidFill>
                <a:latin typeface="Calibri"/>
                <a:ea typeface="DejaVu Sans"/>
              </a:rPr>
              <a:t>Depends on spin and momentum</a:t>
            </a:r>
          </a:p>
          <a:p>
            <a:pPr>
              <a:lnSpc>
                <a:spcPct val="100000"/>
              </a:lnSpc>
            </a:pPr>
            <a:endParaRPr lang="en-CA" sz="28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CA" sz="2800" spc="-1" dirty="0">
                <a:solidFill>
                  <a:srgbClr val="FFFFFF"/>
                </a:solidFill>
                <a:latin typeface="Calibri"/>
                <a:ea typeface="DejaVu Sans"/>
              </a:rPr>
              <a:t>Includes two or more nucleons</a:t>
            </a:r>
            <a:endParaRPr lang="en-CA" sz="2800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CA" sz="28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CA" sz="2800" spc="-1" dirty="0">
                <a:solidFill>
                  <a:srgbClr val="FFFFFF"/>
                </a:solidFill>
                <a:latin typeface="Calibri"/>
                <a:ea typeface="DejaVu Sans"/>
              </a:rPr>
              <a:t>At small distances is repulsive, at medium distances is strongly attractive and is zero at large distances</a:t>
            </a:r>
            <a:endParaRPr lang="en-CA" sz="2800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CA" sz="2177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CA" sz="2177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CA" sz="2177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CA" sz="2177" spc="-1" dirty="0"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4266838" y="491838"/>
            <a:ext cx="3847177" cy="10754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>
              <a:lnSpc>
                <a:spcPct val="100000"/>
              </a:lnSpc>
            </a:pPr>
            <a:r>
              <a:rPr lang="en-CA" sz="3266" spc="-1" dirty="0">
                <a:solidFill>
                  <a:srgbClr val="FFFFFF"/>
                </a:solidFill>
                <a:latin typeface="Candara"/>
                <a:ea typeface="DejaVu Sans"/>
              </a:rPr>
              <a:t>The Nuclear Force</a:t>
            </a:r>
            <a:endParaRPr lang="en-CA" sz="3266" spc="-1" dirty="0">
              <a:latin typeface="Arial"/>
            </a:endParaRPr>
          </a:p>
        </p:txBody>
      </p:sp>
      <p:pic>
        <p:nvPicPr>
          <p:cNvPr id="247" name="Picture 3"/>
          <p:cNvPicPr/>
          <p:nvPr/>
        </p:nvPicPr>
        <p:blipFill>
          <a:blip r:embed="rId2"/>
          <a:stretch/>
        </p:blipFill>
        <p:spPr>
          <a:xfrm>
            <a:off x="7359603" y="2062387"/>
            <a:ext cx="3097663" cy="3097337"/>
          </a:xfrm>
          <a:prstGeom prst="rect">
            <a:avLst/>
          </a:prstGeom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11EC7F-D4A0-48AB-A685-DACCF214D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12D9E-AC95-4D14-BF4D-5FFCF89017C5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2143</TotalTime>
  <Words>1018</Words>
  <Application>Microsoft Office PowerPoint</Application>
  <PresentationFormat>Widescreen</PresentationFormat>
  <Paragraphs>250</Paragraphs>
  <Slides>39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9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Office Theme</vt:lpstr>
      <vt:lpstr>1_Office Theme</vt:lpstr>
      <vt:lpstr>4_Office Theme</vt:lpstr>
      <vt:lpstr>5_Office Theme</vt:lpstr>
      <vt:lpstr>6_Office Theme</vt:lpstr>
      <vt:lpstr>7_Office Theme</vt:lpstr>
      <vt:lpstr>3_Office Theme</vt:lpstr>
      <vt:lpstr>8_Office Theme</vt:lpstr>
      <vt:lpstr>9_Office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very simple model for stellar burning </vt:lpstr>
      <vt:lpstr>PowerPoint Presentation</vt:lpstr>
      <vt:lpstr>PowerPoint Presentation</vt:lpstr>
      <vt:lpstr>A very simple model for stellar burning </vt:lpstr>
      <vt:lpstr>A very simple model for stellar burning </vt:lpstr>
      <vt:lpstr>A very simple model for stellar burning </vt:lpstr>
      <vt:lpstr>A very simple model for stellar burning </vt:lpstr>
      <vt:lpstr>A very simple model for stellar burning </vt:lpstr>
      <vt:lpstr>Take away messages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Olga (Liliana) Caballero Suarez</dc:creator>
  <cp:lastModifiedBy>Olga (Liliana) Caballero Suarez</cp:lastModifiedBy>
  <cp:revision>74</cp:revision>
  <dcterms:created xsi:type="dcterms:W3CDTF">2020-09-15T18:48:56Z</dcterms:created>
  <dcterms:modified xsi:type="dcterms:W3CDTF">2025-07-18T23:22:52Z</dcterms:modified>
</cp:coreProperties>
</file>